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6"/>
  </p:notesMasterIdLst>
  <p:sldIdLst>
    <p:sldId id="256" r:id="rId2"/>
    <p:sldId id="282" r:id="rId3"/>
    <p:sldId id="257" r:id="rId4"/>
    <p:sldId id="258" r:id="rId5"/>
    <p:sldId id="283" r:id="rId6"/>
    <p:sldId id="260" r:id="rId7"/>
    <p:sldId id="261" r:id="rId8"/>
    <p:sldId id="285" r:id="rId9"/>
    <p:sldId id="262" r:id="rId10"/>
    <p:sldId id="263" r:id="rId11"/>
    <p:sldId id="289" r:id="rId12"/>
    <p:sldId id="276" r:id="rId13"/>
    <p:sldId id="284" r:id="rId14"/>
    <p:sldId id="271" r:id="rId15"/>
    <p:sldId id="272" r:id="rId16"/>
    <p:sldId id="273" r:id="rId17"/>
    <p:sldId id="265" r:id="rId18"/>
    <p:sldId id="277" r:id="rId19"/>
    <p:sldId id="278" r:id="rId20"/>
    <p:sldId id="279" r:id="rId21"/>
    <p:sldId id="280" r:id="rId22"/>
    <p:sldId id="288" r:id="rId23"/>
    <p:sldId id="286" r:id="rId24"/>
    <p:sldId id="287" r:id="rId25"/>
  </p:sldIdLst>
  <p:sldSz cx="12192000" cy="6858000"/>
  <p:notesSz cx="7010400" cy="92964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96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557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F17FA-5663-4ABD-BBE9-B9C116456E6B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BD191-3A0B-4729-8CC9-123423749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BD191-3A0B-4729-8CC9-1234237498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19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67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65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79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920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7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35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21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29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7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79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49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69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16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3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</p:spTree>
    <p:custDataLst>
      <p:tags r:id="rId19"/>
    </p:custDataLst>
    <p:extLst>
      <p:ext uri="{BB962C8B-B14F-4D97-AF65-F5344CB8AC3E}">
        <p14:creationId xmlns:p14="http://schemas.microsoft.com/office/powerpoint/2010/main" val="344865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Training Approaches and End-User Engagement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2351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SPoRT Science Advisory Committee meeting, 26 July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6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Engagement: Transition to “Normal”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9350"/>
            <a:ext cx="6019800" cy="4024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Proof of value: Users adopting products/method into “normal” operations</a:t>
            </a:r>
          </a:p>
          <a:p>
            <a:pPr lvl="1"/>
            <a:r>
              <a:rPr lang="en-US" sz="1800" dirty="0" smtClean="0"/>
              <a:t>RGB </a:t>
            </a:r>
            <a:r>
              <a:rPr lang="en-US" sz="1800" dirty="0"/>
              <a:t>Snow-Cloud with </a:t>
            </a:r>
            <a:r>
              <a:rPr lang="en-US" sz="1800" dirty="0" smtClean="0"/>
              <a:t>TFX Hydrologist </a:t>
            </a:r>
            <a:r>
              <a:rPr lang="en-US" sz="1800" i="1" dirty="0" smtClean="0"/>
              <a:t>(AMS Annual Meeting 2009)  </a:t>
            </a:r>
            <a:r>
              <a:rPr lang="en-US" sz="1600" i="1" dirty="0" smtClean="0">
                <a:solidFill>
                  <a:schemeClr val="accent1"/>
                </a:solidFill>
              </a:rPr>
              <a:t>(see red boxes on right)</a:t>
            </a:r>
            <a:endParaRPr lang="en-US" sz="1800" i="1" dirty="0">
              <a:solidFill>
                <a:schemeClr val="accent1"/>
              </a:solidFill>
            </a:endParaRPr>
          </a:p>
          <a:p>
            <a:pPr lvl="1"/>
            <a:r>
              <a:rPr lang="en-US" sz="1800" dirty="0"/>
              <a:t>Blended TPW started at SPoRT and transitioned to </a:t>
            </a:r>
            <a:r>
              <a:rPr lang="en-US" sz="1800" dirty="0" smtClean="0"/>
              <a:t>NESDIS </a:t>
            </a:r>
            <a:r>
              <a:rPr lang="en-US" sz="1800" i="1" dirty="0" smtClean="0"/>
              <a:t>(paper, 2010)</a:t>
            </a:r>
            <a:endParaRPr lang="en-US" sz="1800" i="1" dirty="0"/>
          </a:p>
          <a:p>
            <a:pPr lvl="1"/>
            <a:r>
              <a:rPr lang="en-US" sz="1800" dirty="0" smtClean="0"/>
              <a:t>Total Lightning at HUN, AWC </a:t>
            </a:r>
            <a:r>
              <a:rPr lang="en-US" sz="1800" i="1" dirty="0" smtClean="0"/>
              <a:t>(papers, 2010, 2015)</a:t>
            </a:r>
            <a:endParaRPr lang="en-US" sz="1800" i="1" dirty="0"/>
          </a:p>
          <a:p>
            <a:pPr lvl="1"/>
            <a:r>
              <a:rPr lang="en-US" sz="1800" dirty="0" err="1" smtClean="0"/>
              <a:t>Airmass</a:t>
            </a:r>
            <a:r>
              <a:rPr lang="en-US" sz="1800" dirty="0" smtClean="0"/>
              <a:t> </a:t>
            </a:r>
            <a:r>
              <a:rPr lang="en-US" sz="1800" dirty="0"/>
              <a:t>RGB at National Centers </a:t>
            </a:r>
            <a:r>
              <a:rPr lang="en-US" sz="1800" i="1" dirty="0"/>
              <a:t>(</a:t>
            </a:r>
            <a:r>
              <a:rPr lang="en-US" sz="1800" i="1" dirty="0" smtClean="0"/>
              <a:t>paper, 2013)</a:t>
            </a:r>
            <a:endParaRPr lang="en-US" sz="1800" i="1" dirty="0"/>
          </a:p>
          <a:p>
            <a:pPr lvl="1"/>
            <a:r>
              <a:rPr lang="en-US" sz="1800" dirty="0" smtClean="0"/>
              <a:t>GOES-R Convective Initiation </a:t>
            </a:r>
            <a:r>
              <a:rPr lang="en-US" sz="1800" dirty="0"/>
              <a:t>at FCC/CWSU </a:t>
            </a:r>
            <a:r>
              <a:rPr lang="en-US" sz="1800" dirty="0" smtClean="0"/>
              <a:t>in large Situation Awareness monitor displays </a:t>
            </a:r>
            <a:r>
              <a:rPr lang="en-US" sz="1800" i="1" dirty="0" smtClean="0"/>
              <a:t>(site visits, custom domains)</a:t>
            </a:r>
            <a:endParaRPr lang="en-US" sz="1800" i="1" dirty="0"/>
          </a:p>
          <a:p>
            <a:pPr lvl="1"/>
            <a:r>
              <a:rPr lang="en-US" sz="1800" dirty="0"/>
              <a:t>NtMicro/24-hr Micro RGBs in AK </a:t>
            </a:r>
            <a:r>
              <a:rPr lang="en-US" sz="1800" i="1" dirty="0" smtClean="0"/>
              <a:t>(assessment report, regular </a:t>
            </a:r>
            <a:r>
              <a:rPr lang="en-US" sz="1800" i="1" dirty="0"/>
              <a:t>AFD mentions, 2015)</a:t>
            </a:r>
          </a:p>
          <a:p>
            <a:pPr lvl="1"/>
            <a:r>
              <a:rPr lang="en-US" sz="1800" dirty="0" smtClean="0"/>
              <a:t>Dust </a:t>
            </a:r>
            <a:r>
              <a:rPr lang="en-US" sz="1800" dirty="0"/>
              <a:t>RGB in ABQ </a:t>
            </a:r>
            <a:r>
              <a:rPr lang="en-US" sz="1800" i="1" dirty="0"/>
              <a:t>(</a:t>
            </a:r>
            <a:r>
              <a:rPr lang="en-US" sz="1800" i="1" dirty="0" smtClean="0"/>
              <a:t>paper, 2016)</a:t>
            </a:r>
            <a:endParaRPr lang="en-US" sz="18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2200" y="2766814"/>
            <a:ext cx="5334000" cy="2878534"/>
          </a:xfr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14370" y="2001081"/>
            <a:ext cx="564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Impact of Snow-Cloud RGB Imagery at TFX Related to Hydrologic Events (see text in red boxes)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2024" y="6564172"/>
            <a:ext cx="554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Poster graphic created by Gina Loss (TFX) for AMS Annual Meeting 2009</a:t>
            </a:r>
            <a:endParaRPr lang="en-US" sz="12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0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6955" t="13602" r="20827" b="31774"/>
          <a:stretch/>
        </p:blipFill>
        <p:spPr>
          <a:xfrm>
            <a:off x="9584788" y="1942576"/>
            <a:ext cx="2084986" cy="2621716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Engagement: Blog &amp;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9350"/>
            <a:ext cx="6019800" cy="4024125"/>
          </a:xfrm>
        </p:spPr>
        <p:txBody>
          <a:bodyPr>
            <a:noAutofit/>
          </a:bodyPr>
          <a:lstStyle/>
          <a:p>
            <a:r>
              <a:rPr lang="en-US" sz="1800" dirty="0" smtClean="0"/>
              <a:t>SPoRT has used its Wide World of SPoRT Blog to showcase and demonstrate applications since 2009. </a:t>
            </a:r>
          </a:p>
          <a:p>
            <a:pPr lvl="1"/>
            <a:r>
              <a:rPr lang="en-US" sz="1600" dirty="0" smtClean="0"/>
              <a:t>Blog is used for peer to peer sharing, but only approved authors can create posts that outline their use of the product </a:t>
            </a:r>
            <a:r>
              <a:rPr lang="en-US" sz="1600" smtClean="0"/>
              <a:t>or application</a:t>
            </a:r>
            <a:endParaRPr lang="en-US" sz="1800" dirty="0" smtClean="0"/>
          </a:p>
          <a:p>
            <a:r>
              <a:rPr lang="en-US" sz="1800" dirty="0" smtClean="0"/>
              <a:t>SPoRT has expanded its presence on social media platforms (Twitter &amp; Facebook) in order reach out to current and potentially identify end-users</a:t>
            </a:r>
          </a:p>
          <a:p>
            <a:pPr lvl="1"/>
            <a:r>
              <a:rPr lang="en-US" sz="1600" dirty="0" smtClean="0"/>
              <a:t>Unknown WFOs using our products</a:t>
            </a:r>
          </a:p>
          <a:p>
            <a:pPr lvl="1"/>
            <a:r>
              <a:rPr lang="en-US" sz="1600" dirty="0" smtClean="0"/>
              <a:t>Media members wanting to share images</a:t>
            </a:r>
          </a:p>
          <a:p>
            <a:pPr lvl="1"/>
            <a:r>
              <a:rPr lang="en-US" sz="1600" dirty="0" smtClean="0"/>
              <a:t>Private sector users using our products and engaging to ask questions or submit comments</a:t>
            </a:r>
          </a:p>
          <a:p>
            <a:pPr marL="457200" lvl="1" indent="0">
              <a:buNone/>
            </a:pPr>
            <a:r>
              <a:rPr lang="en-US" sz="1600" dirty="0" smtClean="0"/>
              <a:t> </a:t>
            </a:r>
          </a:p>
          <a:p>
            <a:pPr lvl="1"/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4960" t="9946" r="19677" b="44893"/>
          <a:stretch/>
        </p:blipFill>
        <p:spPr>
          <a:xfrm>
            <a:off x="5960047" y="1919350"/>
            <a:ext cx="3687097" cy="3048386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17831"/>
          <a:stretch/>
        </p:blipFill>
        <p:spPr>
          <a:xfrm>
            <a:off x="6467804" y="3677412"/>
            <a:ext cx="2267218" cy="2851151"/>
          </a:xfrm>
          <a:ln w="12700">
            <a:solidFill>
              <a:schemeClr val="accent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6956" t="13602" r="20887" b="44032"/>
          <a:stretch/>
        </p:blipFill>
        <p:spPr>
          <a:xfrm>
            <a:off x="8736466" y="4318984"/>
            <a:ext cx="2490334" cy="2440775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4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33010"/>
            <a:ext cx="5334000" cy="4024125"/>
          </a:xfrm>
        </p:spPr>
        <p:txBody>
          <a:bodyPr>
            <a:normAutofit fontScale="92500"/>
          </a:bodyPr>
          <a:lstStyle/>
          <a:p>
            <a:r>
              <a:rPr lang="en-US" dirty="0"/>
              <a:t>Training that can be used or referenced </a:t>
            </a:r>
            <a:r>
              <a:rPr lang="en-US" dirty="0" smtClean="0"/>
              <a:t>quickly </a:t>
            </a:r>
            <a:r>
              <a:rPr lang="en-US" i="1" dirty="0" smtClean="0"/>
              <a:t>(sometimes while on shift)</a:t>
            </a:r>
            <a:endParaRPr lang="en-US" i="1" dirty="0"/>
          </a:p>
          <a:p>
            <a:r>
              <a:rPr lang="en-US" dirty="0"/>
              <a:t>Application </a:t>
            </a:r>
            <a:r>
              <a:rPr lang="en-US" dirty="0" smtClean="0"/>
              <a:t>oriented</a:t>
            </a:r>
          </a:p>
          <a:p>
            <a:pPr lvl="1"/>
            <a:r>
              <a:rPr lang="en-US" dirty="0" smtClean="0"/>
              <a:t>Foundational materials incorporated via collaborations (i.e. COMET, etc.)</a:t>
            </a:r>
            <a:endParaRPr lang="en-US" dirty="0"/>
          </a:p>
          <a:p>
            <a:r>
              <a:rPr lang="en-US" dirty="0"/>
              <a:t>Training is a collaboration with users</a:t>
            </a:r>
          </a:p>
          <a:p>
            <a:pPr lvl="1"/>
            <a:r>
              <a:rPr lang="en-US" dirty="0" smtClean="0"/>
              <a:t>Total Lightning (MLB, ZDV, MRX, etc.)</a:t>
            </a:r>
          </a:p>
          <a:p>
            <a:pPr lvl="1"/>
            <a:r>
              <a:rPr lang="en-US" dirty="0" smtClean="0"/>
              <a:t>RGBs (Alaska, WR, SR WFOs)</a:t>
            </a:r>
            <a:endParaRPr lang="en-US" dirty="0"/>
          </a:p>
          <a:p>
            <a:pPr lvl="1"/>
            <a:r>
              <a:rPr lang="en-US" dirty="0" smtClean="0"/>
              <a:t>NASA LIS (HUN)</a:t>
            </a:r>
            <a:endParaRPr lang="en-US" dirty="0"/>
          </a:p>
          <a:p>
            <a:r>
              <a:rPr lang="en-US" dirty="0" smtClean="0"/>
              <a:t>SPoRT </a:t>
            </a:r>
            <a:r>
              <a:rPr lang="en-US" dirty="0"/>
              <a:t>creates training and looks to assess the effectiveness of the training through the product evaluation phase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60" y="5012335"/>
            <a:ext cx="4825397" cy="1206349"/>
          </a:xfr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987" y="5715000"/>
            <a:ext cx="1143000" cy="857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87" y="1783569"/>
            <a:ext cx="4861313" cy="2809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242" y="3547855"/>
            <a:ext cx="1905000" cy="14287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995" y="764373"/>
            <a:ext cx="9492205" cy="1293028"/>
          </a:xfrm>
        </p:spPr>
        <p:txBody>
          <a:bodyPr/>
          <a:lstStyle/>
          <a:p>
            <a:r>
              <a:rPr lang="en-US" dirty="0" smtClean="0"/>
              <a:t>Training: Teletraining (with SME)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068" y="1819979"/>
            <a:ext cx="5776732" cy="46530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Reach advocates who filter information to </a:t>
            </a:r>
            <a:r>
              <a:rPr lang="en-US" dirty="0" smtClean="0"/>
              <a:t>staff</a:t>
            </a:r>
            <a:endParaRPr lang="en-US" dirty="0"/>
          </a:p>
          <a:p>
            <a:r>
              <a:rPr lang="en-US" dirty="0"/>
              <a:t>Q&amp;A </a:t>
            </a:r>
            <a:r>
              <a:rPr lang="en-US" dirty="0" smtClean="0"/>
              <a:t>for users w/ developers</a:t>
            </a:r>
            <a:endParaRPr lang="en-US" dirty="0"/>
          </a:p>
          <a:p>
            <a:r>
              <a:rPr lang="en-US" dirty="0" smtClean="0"/>
              <a:t>Multiple opportunities provided prior to product assessment (sometimes 1-on-1 with WFO or advocate)</a:t>
            </a:r>
          </a:p>
          <a:p>
            <a:r>
              <a:rPr lang="en-US" dirty="0" smtClean="0"/>
              <a:t>Examples of SME Participation:</a:t>
            </a:r>
          </a:p>
          <a:p>
            <a:pPr lvl="1"/>
            <a:r>
              <a:rPr lang="en-US" dirty="0" smtClean="0"/>
              <a:t>Dr. Bob Kuligowski: GOES-R QPE </a:t>
            </a:r>
          </a:p>
          <a:p>
            <a:pPr lvl="1"/>
            <a:r>
              <a:rPr lang="en-US" dirty="0" smtClean="0"/>
              <a:t>Dr. Stan Kidder: Blended TPW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Huan</a:t>
            </a:r>
            <a:r>
              <a:rPr lang="en-US" dirty="0" smtClean="0"/>
              <a:t> </a:t>
            </a:r>
            <a:r>
              <a:rPr lang="en-US" dirty="0" err="1" smtClean="0"/>
              <a:t>Meng</a:t>
            </a:r>
            <a:r>
              <a:rPr lang="en-US" dirty="0" smtClean="0"/>
              <a:t>: Snow Fall Rate</a:t>
            </a:r>
          </a:p>
          <a:p>
            <a:pPr lvl="1"/>
            <a:r>
              <a:rPr lang="en-US" dirty="0" smtClean="0"/>
              <a:t>Dr. Geoffrey Stano: </a:t>
            </a:r>
            <a:r>
              <a:rPr lang="en-US" dirty="0" err="1" smtClean="0"/>
              <a:t>pGLM</a:t>
            </a:r>
            <a:r>
              <a:rPr lang="en-US" dirty="0" smtClean="0"/>
              <a:t> Lightning</a:t>
            </a:r>
          </a:p>
          <a:p>
            <a:pPr lvl="1"/>
            <a:r>
              <a:rPr lang="en-US" dirty="0" smtClean="0"/>
              <a:t>Dr. Gary Jedlovec: MODIS/VIIRS Imagery</a:t>
            </a:r>
          </a:p>
          <a:p>
            <a:pPr lvl="1"/>
            <a:r>
              <a:rPr lang="en-US" dirty="0" smtClean="0"/>
              <a:t>Dr. George Huffman: IMERG Rain Rate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558" t="18967" r="17858" b="1657"/>
          <a:stretch/>
        </p:blipFill>
        <p:spPr>
          <a:xfrm>
            <a:off x="6355079" y="1863524"/>
            <a:ext cx="4049991" cy="37143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046" y="4217233"/>
            <a:ext cx="3560989" cy="245975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4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106" y="4292365"/>
            <a:ext cx="3983252" cy="250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734" y="80668"/>
            <a:ext cx="3660026" cy="2559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2339129"/>
            <a:ext cx="3348718" cy="2536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1" y="4307704"/>
            <a:ext cx="3348718" cy="2536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800" y="1122014"/>
            <a:ext cx="3348718" cy="2536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36" y="977445"/>
            <a:ext cx="5664200" cy="1293028"/>
          </a:xfrm>
        </p:spPr>
        <p:txBody>
          <a:bodyPr/>
          <a:lstStyle/>
          <a:p>
            <a:r>
              <a:rPr lang="en-US" dirty="0" smtClean="0"/>
              <a:t>Training: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282" y="1963532"/>
            <a:ext cx="5334000" cy="4024125"/>
          </a:xfrm>
        </p:spPr>
        <p:txBody>
          <a:bodyPr>
            <a:normAutofit/>
          </a:bodyPr>
          <a:lstStyle/>
          <a:p>
            <a:r>
              <a:rPr lang="en-US" dirty="0"/>
              <a:t>Short contact time for use or reference during operations. </a:t>
            </a:r>
          </a:p>
          <a:p>
            <a:r>
              <a:rPr lang="en-US" dirty="0" smtClean="0"/>
              <a:t>Application-based </a:t>
            </a:r>
            <a:r>
              <a:rPr lang="en-US" sz="1400" i="1" dirty="0" smtClean="0"/>
              <a:t>(foundational </a:t>
            </a:r>
            <a:r>
              <a:rPr lang="en-US" sz="1400" i="1" dirty="0"/>
              <a:t>as </a:t>
            </a:r>
            <a:r>
              <a:rPr lang="en-US" sz="1400" i="1" dirty="0" smtClean="0"/>
              <a:t>needed)</a:t>
            </a:r>
            <a:endParaRPr lang="en-US" i="1" dirty="0"/>
          </a:p>
          <a:p>
            <a:pPr lvl="1"/>
            <a:r>
              <a:rPr lang="en-US" dirty="0"/>
              <a:t>Total Lightning training </a:t>
            </a:r>
            <a:r>
              <a:rPr lang="en-US" dirty="0" smtClean="0"/>
              <a:t>lacking in </a:t>
            </a:r>
            <a:r>
              <a:rPr lang="en-US" dirty="0"/>
              <a:t>NWS until </a:t>
            </a:r>
            <a:r>
              <a:rPr lang="en-US" dirty="0" smtClean="0"/>
              <a:t>SPoRT transitions</a:t>
            </a:r>
            <a:endParaRPr lang="en-US" dirty="0"/>
          </a:p>
          <a:p>
            <a:pPr lvl="1"/>
            <a:r>
              <a:rPr lang="en-US" dirty="0" smtClean="0"/>
              <a:t>PR interest: Existing </a:t>
            </a:r>
            <a:r>
              <a:rPr lang="en-US" dirty="0" err="1" smtClean="0"/>
              <a:t>Airmass</a:t>
            </a:r>
            <a:r>
              <a:rPr lang="en-US" dirty="0" smtClean="0"/>
              <a:t> </a:t>
            </a:r>
            <a:r>
              <a:rPr lang="en-US" dirty="0"/>
              <a:t>RGB and </a:t>
            </a:r>
            <a:r>
              <a:rPr lang="en-US" dirty="0" smtClean="0"/>
              <a:t>NtMicro RGB modules, </a:t>
            </a:r>
            <a:r>
              <a:rPr lang="en-US" dirty="0"/>
              <a:t>both using </a:t>
            </a:r>
            <a:r>
              <a:rPr lang="en-US" dirty="0" smtClean="0"/>
              <a:t>AHI, created for OPG Demo.</a:t>
            </a:r>
            <a:endParaRPr lang="en-US" dirty="0"/>
          </a:p>
          <a:p>
            <a:r>
              <a:rPr lang="en-US" dirty="0" smtClean="0"/>
              <a:t>Utilize materials from other collaborators as pre-requisite</a:t>
            </a:r>
            <a:endParaRPr lang="en-US" dirty="0"/>
          </a:p>
          <a:p>
            <a:r>
              <a:rPr lang="en-US" dirty="0" smtClean="0"/>
              <a:t>Have 7 modules in NOAA LMS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640" y="2756502"/>
            <a:ext cx="3348718" cy="2536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0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micro-lesson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8 minutes or less in length</a:t>
            </a:r>
          </a:p>
          <a:p>
            <a:pPr lvl="1"/>
            <a:r>
              <a:rPr lang="en-US" dirty="0" smtClean="0"/>
              <a:t>Very focused on application aspect</a:t>
            </a:r>
          </a:p>
          <a:p>
            <a:pPr lvl="1"/>
            <a:r>
              <a:rPr lang="en-US" dirty="0" smtClean="0"/>
              <a:t>Could be done on a “quiet” shift</a:t>
            </a:r>
          </a:p>
          <a:p>
            <a:pPr lvl="1"/>
            <a:r>
              <a:rPr lang="en-US" dirty="0" smtClean="0"/>
              <a:t>Easily referenced later</a:t>
            </a:r>
          </a:p>
          <a:p>
            <a:r>
              <a:rPr lang="en-US" dirty="0" smtClean="0"/>
              <a:t>Builds upon user’s base training from other materials (COMET, VISIT, etc.) which tend to be an hour or more.</a:t>
            </a:r>
            <a:endParaRPr lang="en-US" dirty="0"/>
          </a:p>
          <a:p>
            <a:r>
              <a:rPr lang="en-US" dirty="0" smtClean="0"/>
              <a:t>Application examples </a:t>
            </a:r>
            <a:br>
              <a:rPr lang="en-US" dirty="0" smtClean="0"/>
            </a:br>
            <a:r>
              <a:rPr lang="en-US" dirty="0" smtClean="0"/>
              <a:t>from user feedback / assessment</a:t>
            </a:r>
          </a:p>
          <a:p>
            <a:pPr lvl="1"/>
            <a:r>
              <a:rPr lang="en-US" dirty="0" smtClean="0"/>
              <a:t>Leverage peer to peer method</a:t>
            </a:r>
          </a:p>
          <a:p>
            <a:pPr lvl="2"/>
            <a:r>
              <a:rPr lang="en-US" dirty="0" smtClean="0"/>
              <a:t>Analogous to “Storm of the Month” presentations led by forecasters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28240"/>
            <a:ext cx="5931716" cy="3536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3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quick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21971"/>
            <a:ext cx="5334000" cy="50509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Introduced the 2-page “Quick Guide” (QG) style into operations and others in community duplicated this method</a:t>
            </a:r>
          </a:p>
          <a:p>
            <a:r>
              <a:rPr lang="en-US" dirty="0" smtClean="0"/>
              <a:t>Highlight </a:t>
            </a:r>
            <a:r>
              <a:rPr lang="en-US" dirty="0"/>
              <a:t>important </a:t>
            </a:r>
            <a:r>
              <a:rPr lang="en-US" dirty="0" smtClean="0"/>
              <a:t>points from  modules/micro-lessons</a:t>
            </a:r>
          </a:p>
          <a:p>
            <a:r>
              <a:rPr lang="en-US" dirty="0" smtClean="0"/>
              <a:t>Like “fast food” </a:t>
            </a:r>
            <a:r>
              <a:rPr lang="en-US" dirty="0"/>
              <a:t>– fills need but can’t live purely on it</a:t>
            </a:r>
          </a:p>
          <a:p>
            <a:pPr lvl="1"/>
            <a:r>
              <a:rPr lang="en-US" dirty="0" smtClean="0"/>
              <a:t>Intended </a:t>
            </a:r>
            <a:r>
              <a:rPr lang="en-US" dirty="0"/>
              <a:t>to provide enough information as a reminder for operational applications</a:t>
            </a:r>
            <a:r>
              <a:rPr lang="en-US" dirty="0" smtClean="0"/>
              <a:t>. </a:t>
            </a:r>
            <a:r>
              <a:rPr lang="en-US" dirty="0"/>
              <a:t>Not </a:t>
            </a:r>
            <a:r>
              <a:rPr lang="en-US" dirty="0" smtClean="0"/>
              <a:t>intended for </a:t>
            </a:r>
            <a:r>
              <a:rPr lang="en-US" dirty="0"/>
              <a:t>history or detailed science discussion.</a:t>
            </a:r>
          </a:p>
          <a:p>
            <a:r>
              <a:rPr lang="en-US" dirty="0" smtClean="0"/>
              <a:t>Evolved the concept to an interactive QG </a:t>
            </a:r>
            <a:r>
              <a:rPr lang="en-US" dirty="0"/>
              <a:t>via browser and </a:t>
            </a:r>
            <a:r>
              <a:rPr lang="en-US" dirty="0" smtClean="0"/>
              <a:t>within </a:t>
            </a:r>
            <a:r>
              <a:rPr lang="en-US" dirty="0"/>
              <a:t>AWIPS</a:t>
            </a:r>
          </a:p>
          <a:p>
            <a:r>
              <a:rPr lang="en-US" dirty="0" smtClean="0"/>
              <a:t>Very </a:t>
            </a:r>
            <a:r>
              <a:rPr lang="en-US" dirty="0"/>
              <a:t>useful for initial development of RGB imagery skills</a:t>
            </a:r>
          </a:p>
          <a:p>
            <a:pPr lvl="1"/>
            <a:r>
              <a:rPr lang="en-US" dirty="0"/>
              <a:t>Have many QGs for RGBs with AHI </a:t>
            </a:r>
            <a:r>
              <a:rPr lang="en-US" dirty="0" smtClean="0"/>
              <a:t>examples/images</a:t>
            </a:r>
          </a:p>
          <a:p>
            <a:pPr lvl="1"/>
            <a:r>
              <a:rPr lang="en-US" dirty="0" smtClean="0"/>
              <a:t>See QGs in operations areas when on site visits; </a:t>
            </a:r>
          </a:p>
          <a:p>
            <a:pPr lvl="1"/>
            <a:r>
              <a:rPr lang="en-US" dirty="0" smtClean="0"/>
              <a:t>Users requesting more QGs</a:t>
            </a: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01" y="1939925"/>
            <a:ext cx="3171198" cy="4024313"/>
          </a:xfr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02" y="2447925"/>
            <a:ext cx="3146460" cy="4024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757938"/>
            <a:ext cx="5140437" cy="269459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66" y="3762541"/>
            <a:ext cx="4156228" cy="27096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Oval 8"/>
          <p:cNvSpPr/>
          <p:nvPr/>
        </p:nvSpPr>
        <p:spPr>
          <a:xfrm>
            <a:off x="5479693" y="3000442"/>
            <a:ext cx="959973" cy="1533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>
            <a:stCxn id="9" idx="3"/>
          </p:cNvCxnSpPr>
          <p:nvPr/>
        </p:nvCxnSpPr>
        <p:spPr>
          <a:xfrm rot="16200000" flipH="1">
            <a:off x="6225031" y="2526581"/>
            <a:ext cx="1621708" cy="2831214"/>
          </a:xfrm>
          <a:prstGeom prst="curvedConnector2">
            <a:avLst/>
          </a:prstGeom>
          <a:ln w="76200">
            <a:solidFill>
              <a:srgbClr val="FFFF00"/>
            </a:solidFill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93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27009"/>
            <a:ext cx="8610600" cy="1293028"/>
          </a:xfrm>
        </p:spPr>
        <p:txBody>
          <a:bodyPr/>
          <a:lstStyle/>
          <a:p>
            <a:r>
              <a:rPr lang="en-US" dirty="0" smtClean="0"/>
              <a:t>Application Library: Concept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445715"/>
            <a:ext cx="5334000" cy="50749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 the large number of new products added to the forecaster “tool box” from GOES-R and JPSS, it there is a need for user-based, sharing of applications that can easily and quickly be referenced.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“1-minute”, picture and paragraph</a:t>
            </a:r>
          </a:p>
          <a:p>
            <a:pPr lvl="1"/>
            <a:r>
              <a:rPr lang="en-US" dirty="0" smtClean="0"/>
              <a:t>~3 minute videos (e.g. </a:t>
            </a:r>
            <a:r>
              <a:rPr lang="en-US" dirty="0" err="1" smtClean="0"/>
              <a:t>Youtube</a:t>
            </a:r>
            <a:r>
              <a:rPr lang="en-US" dirty="0" smtClean="0"/>
              <a:t> “how-to” items)</a:t>
            </a:r>
          </a:p>
          <a:p>
            <a:pPr lvl="1"/>
            <a:r>
              <a:rPr lang="en-US" dirty="0" smtClean="0"/>
              <a:t>&lt; 8 minute micro-lessons</a:t>
            </a:r>
          </a:p>
          <a:p>
            <a:pPr lvl="1"/>
            <a:endParaRPr lang="en-US" dirty="0" smtClean="0"/>
          </a:p>
          <a:p>
            <a:r>
              <a:rPr lang="en-US" dirty="0"/>
              <a:t>Forecaster-based examples from operations vs. research </a:t>
            </a:r>
            <a:r>
              <a:rPr lang="en-US" dirty="0" smtClean="0"/>
              <a:t>cases</a:t>
            </a:r>
          </a:p>
          <a:p>
            <a:r>
              <a:rPr lang="en-US" dirty="0" smtClean="0"/>
              <a:t>Linked to the AWIPS2 Integrated Training Tool using </a:t>
            </a:r>
            <a:r>
              <a:rPr lang="en-US" dirty="0" err="1" smtClean="0"/>
              <a:t>VLab</a:t>
            </a:r>
            <a:r>
              <a:rPr lang="en-US" dirty="0" smtClean="0"/>
              <a:t> capabilities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540" t="11259" r="30041" b="2217"/>
          <a:stretch/>
        </p:blipFill>
        <p:spPr>
          <a:xfrm>
            <a:off x="5969000" y="1930401"/>
            <a:ext cx="3240912" cy="36228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8521" t="17479" r="29913" b="12648"/>
          <a:stretch/>
        </p:blipFill>
        <p:spPr>
          <a:xfrm>
            <a:off x="8329226" y="3350429"/>
            <a:ext cx="3710373" cy="33375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Oval 7"/>
          <p:cNvSpPr/>
          <p:nvPr/>
        </p:nvSpPr>
        <p:spPr>
          <a:xfrm>
            <a:off x="6918960" y="3931920"/>
            <a:ext cx="1410266" cy="6553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20000" y="1930401"/>
            <a:ext cx="594360" cy="2641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5"/>
          </p:cNvCxnSpPr>
          <p:nvPr/>
        </p:nvCxnSpPr>
        <p:spPr>
          <a:xfrm>
            <a:off x="8127318" y="2155874"/>
            <a:ext cx="1428162" cy="13950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7"/>
          </p:cNvCxnSpPr>
          <p:nvPr/>
        </p:nvCxnSpPr>
        <p:spPr>
          <a:xfrm flipV="1">
            <a:off x="8122697" y="3703320"/>
            <a:ext cx="1448023" cy="3245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751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889000"/>
            <a:ext cx="4893198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 Library: “1-minute” Format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56" t="11568" r="25054"/>
          <a:stretch/>
        </p:blipFill>
        <p:spPr>
          <a:xfrm>
            <a:off x="6241312" y="520994"/>
            <a:ext cx="5203769" cy="393404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18" y="2489200"/>
            <a:ext cx="5699760" cy="4368799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Very quick examples/resources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Place in AWIPS Integrated Training for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“By users and for users”: </a:t>
            </a:r>
            <a:br>
              <a:rPr lang="en-US" sz="2000" dirty="0" smtClean="0"/>
            </a:br>
            <a:r>
              <a:rPr lang="en-US" sz="2000" dirty="0" smtClean="0"/>
              <a:t>Submitted by users and formed in the template by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Vetted by product SME &amp; operations individual before living in the library.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Serves as a source of “</a:t>
            </a:r>
            <a:r>
              <a:rPr lang="en-US" sz="2000" dirty="0"/>
              <a:t>regional” training examples </a:t>
            </a:r>
            <a:r>
              <a:rPr lang="en-US" sz="2000" dirty="0" smtClean="0"/>
              <a:t>that </a:t>
            </a:r>
            <a:r>
              <a:rPr lang="en-US" sz="2000" dirty="0"/>
              <a:t>support the other types of items in the library (like the short </a:t>
            </a:r>
            <a:r>
              <a:rPr lang="en-US" sz="2000" dirty="0" smtClean="0"/>
              <a:t>video/anim., </a:t>
            </a:r>
            <a:r>
              <a:rPr lang="en-US" sz="2000" dirty="0"/>
              <a:t>or micro-lessons</a:t>
            </a:r>
            <a:r>
              <a:rPr lang="en-US" sz="2000" dirty="0" smtClean="0"/>
              <a:t>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57" t="11942" r="24889" b="42843"/>
          <a:stretch/>
        </p:blipFill>
        <p:spPr>
          <a:xfrm>
            <a:off x="6241311" y="4449192"/>
            <a:ext cx="5203769" cy="2006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1311" y="470263"/>
            <a:ext cx="5203769" cy="59853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3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764373"/>
            <a:ext cx="9918700" cy="1293028"/>
          </a:xfrm>
        </p:spPr>
        <p:txBody>
          <a:bodyPr/>
          <a:lstStyle/>
          <a:p>
            <a:r>
              <a:rPr lang="en-US" dirty="0" smtClean="0"/>
              <a:t>Applications Library - Short video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Analogous to finding “how to” instruction on YouTube or similar sites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 </a:t>
            </a:r>
            <a:r>
              <a:rPr lang="en-US" dirty="0"/>
              <a:t>examples of solid applications. </a:t>
            </a:r>
            <a:r>
              <a:rPr lang="en-US" dirty="0" smtClean="0"/>
              <a:t>3-minute, continuous </a:t>
            </a:r>
            <a:r>
              <a:rPr lang="en-US" dirty="0"/>
              <a:t>“video/module” with audio.  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Incorporates </a:t>
            </a:r>
            <a:r>
              <a:rPr lang="en-US" dirty="0"/>
              <a:t>multiple images and/or loops.  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Application </a:t>
            </a:r>
            <a:r>
              <a:rPr lang="en-US" dirty="0"/>
              <a:t>can be applied to multiple </a:t>
            </a:r>
            <a:r>
              <a:rPr lang="en-US" dirty="0" smtClean="0"/>
              <a:t>user </a:t>
            </a:r>
            <a:r>
              <a:rPr lang="en-US" dirty="0"/>
              <a:t>groups or </a:t>
            </a:r>
            <a:r>
              <a:rPr lang="en-US" dirty="0" smtClean="0"/>
              <a:t>regions.</a:t>
            </a:r>
            <a:endParaRPr lang="en-US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Many WFOs already capable of creating short “videos” for public and emergency management personnel </a:t>
            </a:r>
            <a:endParaRPr lang="en-US" dirty="0"/>
          </a:p>
          <a:p>
            <a:pPr lvl="0"/>
            <a:endParaRPr lang="en-US" sz="1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5354"/>
            <a:ext cx="5334000" cy="2840355"/>
          </a:xfrm>
        </p:spPr>
      </p:pic>
      <p:sp>
        <p:nvSpPr>
          <p:cNvPr id="8" name="TextBox 7"/>
          <p:cNvSpPr txBox="1"/>
          <p:nvPr/>
        </p:nvSpPr>
        <p:spPr>
          <a:xfrm>
            <a:off x="6172200" y="5238909"/>
            <a:ext cx="5334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Screen </a:t>
            </a:r>
            <a:r>
              <a:rPr lang="en-US" sz="1400" i="1" dirty="0" smtClean="0"/>
              <a:t>capture example of i</a:t>
            </a:r>
            <a:r>
              <a:rPr lang="en-US" sz="1400" i="1" dirty="0" smtClean="0"/>
              <a:t>nitial development for “how-to” video regarding Air Mass RGB use with water vapor channel, and model vorticity and model upper level winds. Using H8/</a:t>
            </a:r>
            <a:r>
              <a:rPr lang="en-US" sz="1400" i="1" dirty="0" smtClean="0"/>
              <a:t>AHI data. Data displayed in AWIPS/CAVE.</a:t>
            </a:r>
            <a:endParaRPr lang="en-US" sz="1400" i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5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a constant process of growing and maintaining relationships with users/collaborators. (</a:t>
            </a:r>
            <a:r>
              <a:rPr lang="en-US" dirty="0" err="1" smtClean="0"/>
              <a:t>Weed’n</a:t>
            </a:r>
            <a:r>
              <a:rPr lang="en-US" dirty="0" smtClean="0"/>
              <a:t> Feed the ‘user garden’)</a:t>
            </a:r>
          </a:p>
          <a:p>
            <a:pPr lvl="1"/>
            <a:r>
              <a:rPr lang="en-US" dirty="0" smtClean="0"/>
              <a:t>This takes time and effort (i.e. staff resources) that is not easily quantified but is important for long term success.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Activities for a healthy garden include:</a:t>
            </a:r>
          </a:p>
          <a:p>
            <a:pPr lvl="1"/>
            <a:r>
              <a:rPr lang="en-US" dirty="0"/>
              <a:t>Advocates 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dirty="0">
                <a:solidFill>
                  <a:srgbClr val="00B0F0"/>
                </a:solidFill>
              </a:rPr>
              <a:t>i.e. plant seeds)</a:t>
            </a:r>
          </a:p>
          <a:p>
            <a:pPr lvl="1"/>
            <a:r>
              <a:rPr lang="en-US" dirty="0"/>
              <a:t>Site visits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>
                <a:solidFill>
                  <a:srgbClr val="00B0F0"/>
                </a:solidFill>
              </a:rPr>
              <a:t>(i.e. </a:t>
            </a:r>
            <a:r>
              <a:rPr lang="en-US" dirty="0" err="1">
                <a:solidFill>
                  <a:srgbClr val="00B0F0"/>
                </a:solidFill>
              </a:rPr>
              <a:t>Weed’n</a:t>
            </a:r>
            <a:r>
              <a:rPr lang="en-US" dirty="0">
                <a:solidFill>
                  <a:srgbClr val="00B0F0"/>
                </a:solidFill>
              </a:rPr>
              <a:t> Feed)</a:t>
            </a:r>
          </a:p>
          <a:p>
            <a:pPr lvl="1"/>
            <a:r>
              <a:rPr lang="en-US" dirty="0"/>
              <a:t>Coordination Calls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>
                <a:solidFill>
                  <a:srgbClr val="00B0F0"/>
                </a:solidFill>
              </a:rPr>
              <a:t>(i.e. </a:t>
            </a:r>
            <a:r>
              <a:rPr lang="en-US" dirty="0" err="1">
                <a:solidFill>
                  <a:srgbClr val="00B0F0"/>
                </a:solidFill>
              </a:rPr>
              <a:t>Weed’n</a:t>
            </a:r>
            <a:r>
              <a:rPr lang="en-US" dirty="0">
                <a:solidFill>
                  <a:srgbClr val="00B0F0"/>
                </a:solidFill>
              </a:rPr>
              <a:t> Feed)</a:t>
            </a:r>
          </a:p>
          <a:p>
            <a:pPr lvl="1"/>
            <a:r>
              <a:rPr lang="en-US" dirty="0"/>
              <a:t>Intensive Product Evaluations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>
                <a:solidFill>
                  <a:srgbClr val="00B0F0"/>
                </a:solidFill>
              </a:rPr>
              <a:t>(i.e. </a:t>
            </a:r>
            <a:r>
              <a:rPr lang="en-US" dirty="0" err="1">
                <a:solidFill>
                  <a:srgbClr val="00B0F0"/>
                </a:solidFill>
              </a:rPr>
              <a:t>Watch’m</a:t>
            </a:r>
            <a:r>
              <a:rPr lang="en-US" dirty="0">
                <a:solidFill>
                  <a:srgbClr val="00B0F0"/>
                </a:solidFill>
              </a:rPr>
              <a:t> grow)</a:t>
            </a:r>
          </a:p>
          <a:p>
            <a:pPr lvl="1"/>
            <a:r>
              <a:rPr lang="en-US" dirty="0"/>
              <a:t>User Feedback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00B0F0"/>
                </a:solidFill>
              </a:rPr>
              <a:t>	(i.e. harvest)</a:t>
            </a:r>
          </a:p>
          <a:p>
            <a:pPr lvl="1"/>
            <a:r>
              <a:rPr lang="en-US" dirty="0"/>
              <a:t>Transition to “normal” operations </a:t>
            </a:r>
            <a:r>
              <a:rPr lang="en-US" dirty="0">
                <a:solidFill>
                  <a:srgbClr val="00B0F0"/>
                </a:solidFill>
              </a:rPr>
              <a:t>	(i.e. keep growing what works)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0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Library</a:t>
            </a:r>
            <a:br>
              <a:rPr lang="en-US" dirty="0" smtClean="0"/>
            </a:br>
            <a:r>
              <a:rPr lang="en-US" dirty="0" smtClean="0"/>
              <a:t>- micro-lesson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Guidelines</a:t>
            </a:r>
            <a:endParaRPr lang="en-US" sz="1800" dirty="0"/>
          </a:p>
          <a:p>
            <a:pPr lvl="2"/>
            <a:r>
              <a:rPr lang="en-US" dirty="0"/>
              <a:t>Develop script</a:t>
            </a:r>
            <a:endParaRPr lang="en-US" sz="1600" dirty="0"/>
          </a:p>
          <a:p>
            <a:pPr lvl="2"/>
            <a:r>
              <a:rPr lang="en-US" dirty="0"/>
              <a:t>Establish goal and learning objectives</a:t>
            </a:r>
            <a:endParaRPr lang="en-US" sz="1600" dirty="0"/>
          </a:p>
          <a:p>
            <a:pPr lvl="2"/>
            <a:r>
              <a:rPr lang="en-US" dirty="0"/>
              <a:t>Approx. minutes for sections (total 8 or less)</a:t>
            </a:r>
            <a:endParaRPr lang="en-US" sz="1600" dirty="0"/>
          </a:p>
          <a:p>
            <a:pPr lvl="3"/>
            <a:r>
              <a:rPr lang="en-US" dirty="0"/>
              <a:t>Intro – 1 min</a:t>
            </a:r>
            <a:endParaRPr lang="en-US" sz="1400" dirty="0"/>
          </a:p>
          <a:p>
            <a:pPr lvl="3"/>
            <a:r>
              <a:rPr lang="en-US" dirty="0"/>
              <a:t>Setup – 2 min</a:t>
            </a:r>
            <a:endParaRPr lang="en-US" sz="1400" dirty="0"/>
          </a:p>
          <a:p>
            <a:pPr lvl="3"/>
            <a:r>
              <a:rPr lang="en-US" dirty="0" smtClean="0"/>
              <a:t>Product </a:t>
            </a:r>
            <a:r>
              <a:rPr lang="en-US" dirty="0"/>
              <a:t>analysis – 2 min</a:t>
            </a:r>
            <a:endParaRPr lang="en-US" sz="1400" dirty="0"/>
          </a:p>
          <a:p>
            <a:pPr lvl="3"/>
            <a:r>
              <a:rPr lang="en-US" dirty="0" err="1"/>
              <a:t>P</a:t>
            </a:r>
            <a:r>
              <a:rPr lang="en-US" dirty="0" err="1" smtClean="0"/>
              <a:t>mpact</a:t>
            </a:r>
            <a:r>
              <a:rPr lang="en-US" dirty="0" smtClean="0"/>
              <a:t> </a:t>
            </a:r>
            <a:r>
              <a:rPr lang="en-US" dirty="0"/>
              <a:t>– 2 min</a:t>
            </a:r>
            <a:endParaRPr lang="en-US" sz="1400" dirty="0"/>
          </a:p>
          <a:p>
            <a:pPr lvl="3"/>
            <a:r>
              <a:rPr lang="en-US" dirty="0"/>
              <a:t>Conclusions – 1 min</a:t>
            </a:r>
            <a:endParaRPr lang="en-US" sz="1400" dirty="0"/>
          </a:p>
          <a:p>
            <a:pPr lvl="2"/>
            <a:r>
              <a:rPr lang="en-US" dirty="0"/>
              <a:t>Include pre-requisite knowledge in intro</a:t>
            </a:r>
            <a:endParaRPr lang="en-US" sz="1600" dirty="0"/>
          </a:p>
          <a:p>
            <a:pPr lvl="2"/>
            <a:r>
              <a:rPr lang="en-US" dirty="0" smtClean="0"/>
              <a:t>Internal review of learning objectives, techniques, and type </a:t>
            </a:r>
            <a:r>
              <a:rPr lang="en-US" dirty="0"/>
              <a:t>of </a:t>
            </a:r>
            <a:r>
              <a:rPr lang="en-US" dirty="0" smtClean="0"/>
              <a:t>content, as </a:t>
            </a:r>
            <a:r>
              <a:rPr lang="en-US" dirty="0"/>
              <a:t>appropriate.  </a:t>
            </a:r>
            <a:endParaRPr lang="en-US" dirty="0" smtClean="0"/>
          </a:p>
          <a:p>
            <a:pPr lvl="2"/>
            <a:r>
              <a:rPr lang="en-US" dirty="0" smtClean="0"/>
              <a:t>Also, science review. Need </a:t>
            </a:r>
            <a:r>
              <a:rPr lang="en-US" dirty="0"/>
              <a:t>product </a:t>
            </a:r>
            <a:r>
              <a:rPr lang="en-US" dirty="0" smtClean="0"/>
              <a:t>developers/experts input and approval.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Less than 8-minute in length.  More </a:t>
            </a:r>
            <a:r>
              <a:rPr lang="en-US" dirty="0"/>
              <a:t>detail than other types, but still short.  </a:t>
            </a:r>
            <a:endParaRPr lang="en-US" dirty="0" smtClean="0"/>
          </a:p>
          <a:p>
            <a:r>
              <a:rPr lang="en-US" dirty="0" smtClean="0"/>
              <a:t>Likely include an example </a:t>
            </a:r>
            <a:r>
              <a:rPr lang="en-US" dirty="0"/>
              <a:t>as a result of </a:t>
            </a:r>
            <a:r>
              <a:rPr lang="en-US" dirty="0" smtClean="0"/>
              <a:t>user </a:t>
            </a:r>
            <a:r>
              <a:rPr lang="en-US" dirty="0"/>
              <a:t>interaction via assessment/trial.  </a:t>
            </a:r>
            <a:endParaRPr lang="en-US" dirty="0" smtClean="0"/>
          </a:p>
          <a:p>
            <a:pPr lvl="0"/>
            <a:r>
              <a:rPr lang="en-US" dirty="0" smtClean="0"/>
              <a:t>Still have assumptions </a:t>
            </a:r>
            <a:r>
              <a:rPr lang="en-US" dirty="0"/>
              <a:t>made about user base knowledge, but may provide some reminders of the basic science and reference more robust </a:t>
            </a:r>
            <a:r>
              <a:rPr lang="en-US" dirty="0" smtClean="0"/>
              <a:t>resources.</a:t>
            </a:r>
            <a:endParaRPr lang="en-US" sz="1200" dirty="0"/>
          </a:p>
          <a:p>
            <a:pPr lvl="0"/>
            <a:r>
              <a:rPr lang="en-US" dirty="0" smtClean="0"/>
              <a:t>Incorporate </a:t>
            </a:r>
            <a:r>
              <a:rPr lang="en-US" dirty="0"/>
              <a:t>several other datasets/types to show use in operations as best as </a:t>
            </a:r>
            <a:r>
              <a:rPr lang="en-US" dirty="0" smtClean="0"/>
              <a:t>possible.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0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524000"/>
            <a:ext cx="4627605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RGB micro-lesson Example (8 minutes)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smtClean="0"/>
              <a:t>Minutes </a:t>
            </a:r>
            <a:r>
              <a:rPr lang="en-US" dirty="0"/>
              <a:t>for sections (total </a:t>
            </a:r>
            <a:r>
              <a:rPr lang="en-US" dirty="0" smtClean="0"/>
              <a:t>8:20)</a:t>
            </a:r>
            <a:endParaRPr lang="en-US" sz="1600" dirty="0"/>
          </a:p>
          <a:p>
            <a:pPr lvl="3"/>
            <a:r>
              <a:rPr lang="en-US" dirty="0"/>
              <a:t>Intro – </a:t>
            </a:r>
            <a:r>
              <a:rPr lang="en-US" dirty="0" smtClean="0"/>
              <a:t>1:22 </a:t>
            </a:r>
            <a:r>
              <a:rPr lang="en-US" dirty="0"/>
              <a:t>min</a:t>
            </a:r>
            <a:endParaRPr lang="en-US" sz="1400" dirty="0"/>
          </a:p>
          <a:p>
            <a:pPr lvl="3"/>
            <a:r>
              <a:rPr lang="en-US" dirty="0"/>
              <a:t>Setup – </a:t>
            </a:r>
            <a:r>
              <a:rPr lang="en-US" dirty="0" smtClean="0"/>
              <a:t>1:56 </a:t>
            </a:r>
            <a:r>
              <a:rPr lang="en-US" dirty="0"/>
              <a:t>min</a:t>
            </a:r>
            <a:endParaRPr lang="en-US" sz="1400" dirty="0"/>
          </a:p>
          <a:p>
            <a:pPr lvl="3"/>
            <a:r>
              <a:rPr lang="en-US" dirty="0" smtClean="0"/>
              <a:t>Product </a:t>
            </a:r>
            <a:r>
              <a:rPr lang="en-US" dirty="0"/>
              <a:t>analysis </a:t>
            </a:r>
            <a:r>
              <a:rPr lang="en-US" dirty="0" smtClean="0"/>
              <a:t>&amp; impact </a:t>
            </a:r>
            <a:r>
              <a:rPr lang="en-US" dirty="0"/>
              <a:t>– </a:t>
            </a:r>
            <a:r>
              <a:rPr lang="en-US" dirty="0" smtClean="0"/>
              <a:t>3:50 </a:t>
            </a:r>
            <a:r>
              <a:rPr lang="en-US" dirty="0"/>
              <a:t>min</a:t>
            </a:r>
            <a:endParaRPr lang="en-US" sz="1400" dirty="0"/>
          </a:p>
          <a:p>
            <a:pPr lvl="3"/>
            <a:r>
              <a:rPr lang="en-US" dirty="0"/>
              <a:t>Conclusions – </a:t>
            </a:r>
            <a:r>
              <a:rPr lang="en-US" dirty="0" smtClean="0"/>
              <a:t>1:14 </a:t>
            </a:r>
            <a:r>
              <a:rPr lang="en-US" dirty="0"/>
              <a:t>min</a:t>
            </a:r>
            <a:endParaRPr lang="en-US" sz="1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 smtClean="0"/>
              <a:t>Approx</a:t>
            </a:r>
            <a:r>
              <a:rPr lang="en-US" dirty="0"/>
              <a:t>. minutes for sections (total 8 or less)</a:t>
            </a:r>
          </a:p>
          <a:p>
            <a:pPr lvl="0"/>
            <a:r>
              <a:rPr lang="en-US" dirty="0"/>
              <a:t>Intro – 1 min</a:t>
            </a:r>
          </a:p>
          <a:p>
            <a:pPr lvl="0"/>
            <a:r>
              <a:rPr lang="en-US" dirty="0"/>
              <a:t>Setup – 2 min</a:t>
            </a:r>
          </a:p>
          <a:p>
            <a:pPr lvl="0"/>
            <a:r>
              <a:rPr lang="en-US" dirty="0" smtClean="0"/>
              <a:t>Product </a:t>
            </a:r>
            <a:r>
              <a:rPr lang="en-US" dirty="0"/>
              <a:t>analysis – 2 min</a:t>
            </a:r>
          </a:p>
          <a:p>
            <a:pPr lvl="0"/>
            <a:r>
              <a:rPr lang="en-US" dirty="0"/>
              <a:t>I</a:t>
            </a:r>
            <a:r>
              <a:rPr lang="en-US" dirty="0" smtClean="0"/>
              <a:t>mpact </a:t>
            </a:r>
            <a:r>
              <a:rPr lang="en-US" dirty="0"/>
              <a:t>– 2 min</a:t>
            </a:r>
          </a:p>
          <a:p>
            <a:pPr lvl="0"/>
            <a:r>
              <a:rPr lang="en-US" dirty="0"/>
              <a:t>Conclusions – 1 min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57" y="2924133"/>
            <a:ext cx="5810843" cy="3785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9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99" y="1911704"/>
            <a:ext cx="4734816" cy="3345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96733"/>
            <a:ext cx="8610600" cy="1293028"/>
          </a:xfrm>
        </p:spPr>
        <p:txBody>
          <a:bodyPr/>
          <a:lstStyle/>
          <a:p>
            <a:r>
              <a:rPr lang="en-US" dirty="0" smtClean="0"/>
              <a:t>AWIPS/CAVE </a:t>
            </a:r>
            <a:br>
              <a:rPr lang="en-US" dirty="0" smtClean="0"/>
            </a:br>
            <a:r>
              <a:rPr lang="en-US" dirty="0" smtClean="0"/>
              <a:t>Integrated Training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09" y="2019166"/>
            <a:ext cx="56892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Successfully demonstrated at NWS Operations Proving Ground</a:t>
            </a:r>
          </a:p>
          <a:p>
            <a:r>
              <a:rPr lang="en-US" dirty="0" smtClean="0"/>
              <a:t>Gives forecasters the ability to view </a:t>
            </a:r>
            <a:r>
              <a:rPr lang="en-US" dirty="0" smtClean="0"/>
              <a:t>training/references within operational  </a:t>
            </a:r>
            <a:r>
              <a:rPr lang="en-US" dirty="0" smtClean="0"/>
              <a:t>workflow</a:t>
            </a:r>
          </a:p>
          <a:p>
            <a:pPr lvl="1"/>
            <a:r>
              <a:rPr lang="en-US" dirty="0" smtClean="0"/>
              <a:t>Quick Guides</a:t>
            </a:r>
          </a:p>
          <a:p>
            <a:pPr lvl="1"/>
            <a:r>
              <a:rPr lang="en-US" dirty="0" smtClean="0"/>
              <a:t>Short Modules</a:t>
            </a:r>
          </a:p>
          <a:p>
            <a:pPr lvl="1"/>
            <a:r>
              <a:rPr lang="en-US" dirty="0" smtClean="0"/>
              <a:t>Applications Library Videos</a:t>
            </a:r>
          </a:p>
          <a:p>
            <a:r>
              <a:rPr lang="en-US" dirty="0" smtClean="0"/>
              <a:t>Will be Baseline in AWIPS 2 version 16.4.1 later this year</a:t>
            </a:r>
          </a:p>
          <a:p>
            <a:r>
              <a:rPr lang="en-US" dirty="0" smtClean="0"/>
              <a:t>Developing best practices and recommendations for the community to be incorporated in NWS </a:t>
            </a:r>
            <a:r>
              <a:rPr lang="en-US" dirty="0" err="1" smtClean="0"/>
              <a:t>VLab</a:t>
            </a:r>
            <a:endParaRPr lang="en-US" dirty="0" smtClean="0"/>
          </a:p>
          <a:p>
            <a:r>
              <a:rPr lang="en-US" dirty="0" smtClean="0"/>
              <a:t>Interest from NWS OCLO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26575" y="5241719"/>
            <a:ext cx="59654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ea typeface="Lucida Grande"/>
                <a:cs typeface="Lucida Grande"/>
              </a:rPr>
              <a:t>”On a scale of 1-10....a 100. Integrated training ensures that training does not fall on the floor once foundational training is completed. It’s a way for forecasters to continually be able to reference the building blocks and apply those building blocks to applications and the forecast process</a:t>
            </a:r>
            <a:r>
              <a:rPr lang="is-IS" sz="1400" i="1" dirty="0">
                <a:ea typeface="Lucida Grande"/>
                <a:cs typeface="Lucida Grande"/>
              </a:rPr>
              <a:t>…</a:t>
            </a:r>
            <a:r>
              <a:rPr lang="en-US" sz="1400" i="1" dirty="0">
                <a:ea typeface="Lucida Grande"/>
                <a:cs typeface="Lucida Grande"/>
              </a:rPr>
              <a:t>continue to build on the knowledge they've gained!</a:t>
            </a:r>
            <a:r>
              <a:rPr lang="en-US" sz="1400" i="1" kern="0" dirty="0">
                <a:ea typeface="Lucida Grande"/>
                <a:cs typeface="Lucida Grande"/>
              </a:rPr>
              <a:t>” – Forecaster NWS OPG Demonstration</a:t>
            </a:r>
          </a:p>
          <a:p>
            <a:endParaRPr lang="en-US" sz="1400" i="1" kern="0" dirty="0">
              <a:latin typeface="Tahoma"/>
              <a:ea typeface="Lucida Grande"/>
              <a:cs typeface="Lucida Gran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6799" y="1910712"/>
            <a:ext cx="4734816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Integrated Training Tool tested at Operations Proving Ground</a:t>
            </a:r>
            <a:endParaRPr lang="en-U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6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1675802"/>
            <a:ext cx="5079991" cy="823912"/>
          </a:xfrm>
        </p:spPr>
        <p:txBody>
          <a:bodyPr/>
          <a:lstStyle/>
          <a:p>
            <a:r>
              <a:rPr lang="en-US" dirty="0" smtClean="0"/>
              <a:t>User Engagement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24666"/>
            <a:ext cx="5311775" cy="3086019"/>
          </a:xfrm>
        </p:spPr>
        <p:txBody>
          <a:bodyPr/>
          <a:lstStyle/>
          <a:p>
            <a:r>
              <a:rPr lang="en-US" dirty="0" smtClean="0"/>
              <a:t>Advocates, site visits, regular coordination calls</a:t>
            </a:r>
          </a:p>
          <a:p>
            <a:r>
              <a:rPr lang="en-US" dirty="0" smtClean="0"/>
              <a:t>Collaborative product evaluations</a:t>
            </a:r>
          </a:p>
          <a:p>
            <a:r>
              <a:rPr lang="en-US" dirty="0" smtClean="0"/>
              <a:t>User feedback to developers</a:t>
            </a:r>
          </a:p>
          <a:p>
            <a:r>
              <a:rPr lang="en-US" dirty="0" smtClean="0"/>
              <a:t>Support to other NOAA </a:t>
            </a:r>
            <a:r>
              <a:rPr lang="en-US" dirty="0" err="1" smtClean="0"/>
              <a:t>Testbeds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75802"/>
            <a:ext cx="5105400" cy="823912"/>
          </a:xfrm>
        </p:spPr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624666"/>
            <a:ext cx="5519057" cy="3086019"/>
          </a:xfrm>
        </p:spPr>
        <p:txBody>
          <a:bodyPr>
            <a:noAutofit/>
          </a:bodyPr>
          <a:lstStyle/>
          <a:p>
            <a:r>
              <a:rPr lang="en-US" dirty="0" smtClean="0"/>
              <a:t>Short, application-focused material </a:t>
            </a:r>
          </a:p>
          <a:p>
            <a:pPr lvl="1"/>
            <a:r>
              <a:rPr lang="en-US" dirty="0" smtClean="0"/>
              <a:t>Modules, micro-lessons, Quick Guides</a:t>
            </a:r>
          </a:p>
          <a:p>
            <a:pPr lvl="1"/>
            <a:r>
              <a:rPr lang="en-US" dirty="0" smtClean="0"/>
              <a:t>Builds on user foundational training from others in community</a:t>
            </a:r>
          </a:p>
          <a:p>
            <a:r>
              <a:rPr lang="en-US" dirty="0" smtClean="0"/>
              <a:t>Applications Library</a:t>
            </a:r>
          </a:p>
          <a:p>
            <a:pPr lvl="1"/>
            <a:r>
              <a:rPr lang="en-US" dirty="0" smtClean="0"/>
              <a:t>Examples from users in operations and from product evaluations</a:t>
            </a:r>
          </a:p>
          <a:p>
            <a:pPr lvl="1"/>
            <a:r>
              <a:rPr lang="en-US" dirty="0" smtClean="0"/>
              <a:t>Very short formats for use/reference within operations</a:t>
            </a:r>
          </a:p>
          <a:p>
            <a:pPr lvl="1"/>
            <a:r>
              <a:rPr lang="en-US" dirty="0" smtClean="0"/>
              <a:t>By users, for users (peer sharing)</a:t>
            </a:r>
          </a:p>
          <a:p>
            <a:pPr lvl="1"/>
            <a:r>
              <a:rPr lang="en-US" dirty="0" smtClean="0"/>
              <a:t>Items linked within AWIPS/CAVE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47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464" t="13004" r="23367" b="1549"/>
          <a:stretch/>
        </p:blipFill>
        <p:spPr>
          <a:xfrm>
            <a:off x="6248400" y="2194559"/>
            <a:ext cx="4417658" cy="3647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Transition/Training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091" y="1895355"/>
            <a:ext cx="5723709" cy="432332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Assessment of NASA &amp; NOAA capabilities and new </a:t>
            </a:r>
            <a:r>
              <a:rPr lang="en-US" dirty="0" smtClean="0"/>
              <a:t>missions to quantify value in operations</a:t>
            </a:r>
            <a:endParaRPr lang="en-US" dirty="0" smtClean="0"/>
          </a:p>
          <a:p>
            <a:pPr lvl="1"/>
            <a:r>
              <a:rPr lang="en-US" dirty="0" smtClean="0"/>
              <a:t>NASA/LIS, GOES-R, JPSS-1, ICESat-2, GPM/IMERG, etc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Development of supporting training </a:t>
            </a:r>
            <a:endParaRPr lang="en-US" dirty="0" smtClean="0"/>
          </a:p>
          <a:p>
            <a:r>
              <a:rPr lang="en-US" dirty="0" smtClean="0"/>
              <a:t>Applications Library</a:t>
            </a:r>
          </a:p>
          <a:p>
            <a:pPr lvl="1"/>
            <a:r>
              <a:rPr lang="en-US" dirty="0" smtClean="0"/>
              <a:t>Stock shelves with user-based cases</a:t>
            </a:r>
          </a:p>
          <a:p>
            <a:pPr lvl="2"/>
            <a:r>
              <a:rPr lang="en-US" dirty="0" smtClean="0"/>
              <a:t>Total Lightning, RGB Imagery, </a:t>
            </a:r>
            <a:r>
              <a:rPr lang="en-US" dirty="0" smtClean="0"/>
              <a:t>NASA/LIS, etc.</a:t>
            </a:r>
          </a:p>
          <a:p>
            <a:pPr lvl="1"/>
            <a:r>
              <a:rPr lang="en-US" dirty="0" smtClean="0"/>
              <a:t>Transition </a:t>
            </a:r>
            <a:r>
              <a:rPr lang="en-US" dirty="0" smtClean="0"/>
              <a:t>items to AWIPS/ITT via </a:t>
            </a:r>
            <a:r>
              <a:rPr lang="en-US" dirty="0" smtClean="0"/>
              <a:t>NWS </a:t>
            </a:r>
            <a:r>
              <a:rPr lang="en-US" dirty="0" err="1" smtClean="0"/>
              <a:t>VLab</a:t>
            </a:r>
            <a:endParaRPr lang="en-US" dirty="0" smtClean="0"/>
          </a:p>
          <a:p>
            <a:r>
              <a:rPr lang="en-US" dirty="0" smtClean="0"/>
              <a:t>Continued development of AWIPS/ITT functionality and best practices</a:t>
            </a:r>
          </a:p>
          <a:p>
            <a:r>
              <a:rPr lang="en-US" dirty="0" smtClean="0"/>
              <a:t>Total </a:t>
            </a:r>
            <a:r>
              <a:rPr lang="en-US" dirty="0" smtClean="0"/>
              <a:t>Lightning (TL)</a:t>
            </a:r>
            <a:endParaRPr lang="en-US" dirty="0" smtClean="0"/>
          </a:p>
          <a:p>
            <a:pPr lvl="1"/>
            <a:r>
              <a:rPr lang="en-US" dirty="0" smtClean="0"/>
              <a:t>Providing materials to NWS foundational training and planning for ‘applications training’ phase</a:t>
            </a:r>
          </a:p>
          <a:p>
            <a:pPr lvl="1"/>
            <a:r>
              <a:rPr lang="en-US" dirty="0" smtClean="0"/>
              <a:t>Development of materials for simulated </a:t>
            </a:r>
            <a:r>
              <a:rPr lang="en-US" dirty="0" smtClean="0"/>
              <a:t>cases, </a:t>
            </a:r>
            <a:r>
              <a:rPr lang="en-US" dirty="0" smtClean="0"/>
              <a:t>involving more than just severe </a:t>
            </a:r>
            <a:r>
              <a:rPr lang="en-US" dirty="0" err="1" smtClean="0"/>
              <a:t>wx</a:t>
            </a:r>
            <a:endParaRPr lang="en-US" dirty="0" smtClean="0"/>
          </a:p>
          <a:p>
            <a:pPr lvl="1"/>
            <a:r>
              <a:rPr lang="en-US" dirty="0" smtClean="0"/>
              <a:t>International collaborations with EUMETSAT </a:t>
            </a:r>
            <a:r>
              <a:rPr lang="en-US" dirty="0" smtClean="0"/>
              <a:t>and/or WMO on MTG-LI given our TL experiences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51494" y="4518936"/>
            <a:ext cx="2985091" cy="2109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951493" y="4074695"/>
            <a:ext cx="298509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Integrated Training Tool </a:t>
            </a:r>
            <a:r>
              <a:rPr lang="en-US" sz="1200" b="1" dirty="0" smtClean="0"/>
              <a:t>to use Applications Library </a:t>
            </a:r>
            <a:r>
              <a:rPr lang="en-US" sz="1200" b="1" dirty="0" smtClean="0"/>
              <a:t>items</a:t>
            </a:r>
            <a:endParaRPr lang="en-US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93" y="1895355"/>
            <a:ext cx="3001040" cy="1805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Engagement: Advocates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7168"/>
            <a:ext cx="5334000" cy="44574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</a:t>
            </a:r>
            <a:r>
              <a:rPr lang="en-US" dirty="0"/>
              <a:t>or </a:t>
            </a:r>
            <a:r>
              <a:rPr lang="en-US" dirty="0" smtClean="0"/>
              <a:t>more advocates per office</a:t>
            </a:r>
          </a:p>
          <a:p>
            <a:pPr lvl="1"/>
            <a:r>
              <a:rPr lang="en-US" dirty="0" smtClean="0"/>
              <a:t>usually </a:t>
            </a:r>
            <a:r>
              <a:rPr lang="en-US" dirty="0"/>
              <a:t>SOO and forecaster with the forecaster being the more </a:t>
            </a:r>
            <a:r>
              <a:rPr lang="en-US" dirty="0" smtClean="0"/>
              <a:t>active</a:t>
            </a:r>
          </a:p>
          <a:p>
            <a:r>
              <a:rPr lang="en-US" dirty="0" smtClean="0"/>
              <a:t>“</a:t>
            </a:r>
            <a:r>
              <a:rPr lang="en-US" dirty="0"/>
              <a:t>Spark to a flame” </a:t>
            </a:r>
            <a:r>
              <a:rPr lang="en-US" dirty="0" smtClean="0"/>
              <a:t>strategy: </a:t>
            </a:r>
            <a:r>
              <a:rPr lang="en-US" dirty="0"/>
              <a:t>Invest in a small group at WFO who then spread the </a:t>
            </a:r>
            <a:r>
              <a:rPr lang="en-US" dirty="0" smtClean="0"/>
              <a:t>knowledge/skill to their peers.  </a:t>
            </a:r>
          </a:p>
          <a:p>
            <a:pPr lvl="1"/>
            <a:r>
              <a:rPr lang="en-US" dirty="0" smtClean="0"/>
              <a:t>Advocates have credibility and trust with their peers.  Therefore, it’s key to have </a:t>
            </a:r>
            <a:r>
              <a:rPr lang="en-US" u="sng" dirty="0" smtClean="0"/>
              <a:t>engagement at forecaster level</a:t>
            </a:r>
            <a:r>
              <a:rPr lang="en-US" dirty="0" smtClean="0"/>
              <a:t>, not just management level.</a:t>
            </a:r>
            <a:endParaRPr lang="en-US" dirty="0"/>
          </a:p>
          <a:p>
            <a:r>
              <a:rPr lang="en-US" dirty="0" smtClean="0"/>
              <a:t>Advocate examples</a:t>
            </a:r>
          </a:p>
          <a:p>
            <a:pPr lvl="1"/>
            <a:r>
              <a:rPr lang="en-US" dirty="0" smtClean="0"/>
              <a:t>Scotty Berg: Regularly uses products </a:t>
            </a:r>
            <a:r>
              <a:rPr lang="en-US" dirty="0"/>
              <a:t>during shift-change </a:t>
            </a:r>
            <a:r>
              <a:rPr lang="en-US" dirty="0" smtClean="0"/>
              <a:t>briefings.</a:t>
            </a:r>
          </a:p>
          <a:p>
            <a:pPr lvl="1"/>
            <a:r>
              <a:rPr lang="en-US" dirty="0" smtClean="0"/>
              <a:t>Paul Nutter: Promotes product applications via local blog; co-author of JOM publication</a:t>
            </a:r>
          </a:p>
          <a:p>
            <a:pPr lvl="1"/>
            <a:r>
              <a:rPr lang="en-US" dirty="0" smtClean="0"/>
              <a:t>Brian </a:t>
            </a:r>
            <a:r>
              <a:rPr lang="en-US" dirty="0" err="1" smtClean="0"/>
              <a:t>Guyer</a:t>
            </a:r>
            <a:r>
              <a:rPr lang="en-US" dirty="0" smtClean="0"/>
              <a:t>, Edward </a:t>
            </a:r>
            <a:r>
              <a:rPr lang="en-US" dirty="0" err="1" smtClean="0"/>
              <a:t>Liske</a:t>
            </a:r>
            <a:r>
              <a:rPr lang="en-US" dirty="0" smtClean="0"/>
              <a:t>, Kris White: Demonstrate products to others while on shift</a:t>
            </a:r>
          </a:p>
          <a:p>
            <a:pPr lvl="1"/>
            <a:r>
              <a:rPr lang="en-US" dirty="0" smtClean="0"/>
              <a:t>Mike Lawson: Contributes to Applications Library examples as resource for users</a:t>
            </a:r>
          </a:p>
          <a:p>
            <a:pPr lvl="1"/>
            <a:r>
              <a:rPr lang="en-US" dirty="0" smtClean="0"/>
              <a:t>Etc.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04395"/>
            <a:ext cx="5334000" cy="3803373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8726" y="3187692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R. Mazur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3458" y="2209057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P. Nutter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4661" y="4699961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M. Cantin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4970" y="2604412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M. </a:t>
            </a:r>
            <a:r>
              <a:rPr lang="en-US" sz="1200" b="1" dirty="0" err="1" smtClean="0">
                <a:solidFill>
                  <a:srgbClr val="FFFF00"/>
                </a:solidFill>
              </a:rPr>
              <a:t>Stavish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970" y="3394280"/>
            <a:ext cx="1198488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M. </a:t>
            </a:r>
            <a:r>
              <a:rPr lang="en-US" sz="1200" b="1" dirty="0" err="1" smtClean="0">
                <a:solidFill>
                  <a:srgbClr val="FFFF00"/>
                </a:solidFill>
              </a:rPr>
              <a:t>Nordquist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9884" y="3944084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B. </a:t>
            </a:r>
            <a:r>
              <a:rPr lang="en-US" sz="1200" b="1" dirty="0" err="1" smtClean="0">
                <a:solidFill>
                  <a:srgbClr val="FFFF00"/>
                </a:solidFill>
              </a:rPr>
              <a:t>Guyer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8081" y="3963845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R. </a:t>
            </a:r>
            <a:r>
              <a:rPr lang="en-US" sz="1200" b="1" dirty="0" err="1" smtClean="0">
                <a:solidFill>
                  <a:srgbClr val="FFFF00"/>
                </a:solidFill>
              </a:rPr>
              <a:t>Walbrun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6072" y="2930675"/>
            <a:ext cx="1140784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J. Hinsberger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6464" y="4958354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W. Collins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1506" y="5205936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L. Wood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2140" y="5750219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S. Berg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2501" y="6017503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M. Lawson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40895" y="6001707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E. </a:t>
            </a:r>
            <a:r>
              <a:rPr lang="en-US" sz="1200" b="1" dirty="0" err="1" smtClean="0">
                <a:solidFill>
                  <a:srgbClr val="FFFF00"/>
                </a:solidFill>
              </a:rPr>
              <a:t>Liske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39170" y="6266411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D. Wesley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92203" y="4998849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J. Medlin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08806" y="4958353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D. Sharp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76498" y="5331381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P. Santos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76498" y="5793571"/>
            <a:ext cx="1150399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E. Rodriguez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28906" y="3687895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L. Rosa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79104" y="4306906"/>
            <a:ext cx="1127096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D. Schneider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62140" y="3993475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A. Lese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02957" y="4407628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K. White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11473" y="3644757"/>
            <a:ext cx="117222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L. </a:t>
            </a:r>
            <a:r>
              <a:rPr lang="en-US" sz="1200" b="1" dirty="0" err="1" smtClean="0">
                <a:solidFill>
                  <a:srgbClr val="FFFF00"/>
                </a:solidFill>
              </a:rPr>
              <a:t>Criderman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59424" y="3997468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J. </a:t>
            </a:r>
            <a:r>
              <a:rPr lang="en-US" sz="1200" b="1" dirty="0" err="1" smtClean="0">
                <a:solidFill>
                  <a:srgbClr val="FFFF00"/>
                </a:solidFill>
              </a:rPr>
              <a:t>Blaes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90101" y="2742911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D. </a:t>
            </a:r>
            <a:r>
              <a:rPr lang="en-US" sz="1200" b="1" dirty="0" err="1" smtClean="0">
                <a:solidFill>
                  <a:srgbClr val="FFFF00"/>
                </a:solidFill>
              </a:rPr>
              <a:t>Zaff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75801" y="3568816"/>
            <a:ext cx="794552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J. </a:t>
            </a:r>
            <a:r>
              <a:rPr lang="en-US" sz="1200" b="1" dirty="0" err="1" smtClean="0">
                <a:solidFill>
                  <a:srgbClr val="FFFF00"/>
                </a:solidFill>
              </a:rPr>
              <a:t>Hovis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10529" y="3135859"/>
            <a:ext cx="811014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K. Angle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22997" y="4655508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P. Camp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34170" y="3073407"/>
            <a:ext cx="1059403" cy="276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T. </a:t>
            </a:r>
            <a:r>
              <a:rPr lang="en-US" sz="1200" b="1" dirty="0" err="1" smtClean="0">
                <a:solidFill>
                  <a:srgbClr val="FFFF00"/>
                </a:solidFill>
              </a:rPr>
              <a:t>Turnage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8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Engagement</a:t>
            </a:r>
            <a:r>
              <a:rPr lang="en-US" dirty="0"/>
              <a:t>: </a:t>
            </a:r>
            <a:r>
              <a:rPr lang="en-US" dirty="0" smtClean="0"/>
              <a:t>Site visits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Walk </a:t>
            </a:r>
            <a:r>
              <a:rPr lang="en-US" dirty="0"/>
              <a:t>a mile in their shoes to understand the issues and possible solutions.</a:t>
            </a:r>
          </a:p>
          <a:p>
            <a:r>
              <a:rPr lang="en-US" dirty="0"/>
              <a:t>Allows Q&amp;A while at workstation with product and other data</a:t>
            </a:r>
          </a:p>
          <a:p>
            <a:r>
              <a:rPr lang="en-US" dirty="0"/>
              <a:t>Relationships are key</a:t>
            </a:r>
          </a:p>
          <a:p>
            <a:pPr lvl="1"/>
            <a:r>
              <a:rPr lang="en-US" dirty="0"/>
              <a:t>Understand </a:t>
            </a:r>
            <a:r>
              <a:rPr lang="en-US" dirty="0" smtClean="0"/>
              <a:t>user priorities</a:t>
            </a:r>
            <a:r>
              <a:rPr lang="en-US" dirty="0"/>
              <a:t>, level of </a:t>
            </a:r>
            <a:r>
              <a:rPr lang="en-US" dirty="0" smtClean="0"/>
              <a:t>knowledge, </a:t>
            </a:r>
            <a:r>
              <a:rPr lang="en-US" dirty="0"/>
              <a:t>product needs, </a:t>
            </a:r>
            <a:r>
              <a:rPr lang="en-US" dirty="0" smtClean="0"/>
              <a:t>data resources</a:t>
            </a:r>
            <a:r>
              <a:rPr lang="en-US" dirty="0"/>
              <a:t>, time </a:t>
            </a:r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Invest time with individuals, 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Visited </a:t>
            </a:r>
            <a:r>
              <a:rPr lang="en-US" dirty="0" err="1" smtClean="0"/>
              <a:t>Tuscon</a:t>
            </a:r>
            <a:r>
              <a:rPr lang="en-US" dirty="0" smtClean="0"/>
              <a:t> WFO while at AMS meeting.  Provided training on products and noted their use of Blended TPW for </a:t>
            </a:r>
            <a:r>
              <a:rPr lang="en-US" dirty="0" err="1" smtClean="0"/>
              <a:t>precip</a:t>
            </a:r>
            <a:r>
              <a:rPr lang="en-US" dirty="0" smtClean="0"/>
              <a:t> issues.  </a:t>
            </a:r>
          </a:p>
          <a:p>
            <a:pPr lvl="1"/>
            <a:r>
              <a:rPr lang="en-US" dirty="0" smtClean="0"/>
              <a:t>Coordinated to transition LPW product which had already been evaluated by WFOs and they now mention it in AFDs frequently.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13" y="1812925"/>
            <a:ext cx="4801574" cy="4024313"/>
          </a:xfrm>
        </p:spPr>
      </p:pic>
      <p:sp>
        <p:nvSpPr>
          <p:cNvPr id="6" name="TextBox 5"/>
          <p:cNvSpPr txBox="1"/>
          <p:nvPr/>
        </p:nvSpPr>
        <p:spPr>
          <a:xfrm>
            <a:off x="6159012" y="5895518"/>
            <a:ext cx="522018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publication by SPoRT and CIRA on LPW is in NWA JOM with cases from SJU, EKA, and AJK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8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951" y="764373"/>
            <a:ext cx="9817249" cy="1293028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Engagement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Coordination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often?</a:t>
            </a:r>
          </a:p>
          <a:p>
            <a:pPr lvl="1"/>
            <a:r>
              <a:rPr lang="en-US" dirty="0"/>
              <a:t>3x/year </a:t>
            </a:r>
          </a:p>
          <a:p>
            <a:r>
              <a:rPr lang="en-US" dirty="0"/>
              <a:t>With what </a:t>
            </a:r>
            <a:r>
              <a:rPr lang="en-US" dirty="0" smtClean="0"/>
              <a:t>groups (WFOs &amp; RFCs)?</a:t>
            </a:r>
            <a:endParaRPr lang="en-US" dirty="0"/>
          </a:p>
          <a:p>
            <a:pPr lvl="1"/>
            <a:r>
              <a:rPr lang="en-US" dirty="0"/>
              <a:t>East </a:t>
            </a:r>
            <a:r>
              <a:rPr lang="en-US" dirty="0" smtClean="0"/>
              <a:t>CONUS (April 2016)</a:t>
            </a:r>
          </a:p>
          <a:p>
            <a:pPr lvl="1"/>
            <a:r>
              <a:rPr lang="en-US" dirty="0" smtClean="0"/>
              <a:t>West CONUS (March 2016)</a:t>
            </a:r>
          </a:p>
          <a:p>
            <a:pPr lvl="1"/>
            <a:r>
              <a:rPr lang="en-US" dirty="0" smtClean="0"/>
              <a:t>National Centers (w/ Liaisons as needed) </a:t>
            </a:r>
          </a:p>
          <a:p>
            <a:pPr lvl="1"/>
            <a:r>
              <a:rPr lang="en-US" dirty="0" smtClean="0"/>
              <a:t>Alaska (May 2016)</a:t>
            </a:r>
            <a:endParaRPr lang="en-US" dirty="0"/>
          </a:p>
          <a:p>
            <a:pPr lvl="1"/>
            <a:r>
              <a:rPr lang="en-US" dirty="0"/>
              <a:t>Pacific (via G. </a:t>
            </a:r>
            <a:r>
              <a:rPr lang="en-US" dirty="0" smtClean="0"/>
              <a:t>Stano w PRHQ as needed)</a:t>
            </a:r>
          </a:p>
          <a:p>
            <a:r>
              <a:rPr lang="en-US" dirty="0" smtClean="0"/>
              <a:t>Goal of calls</a:t>
            </a:r>
          </a:p>
          <a:p>
            <a:pPr lvl="1"/>
            <a:r>
              <a:rPr lang="en-US" dirty="0"/>
              <a:t>Stay in touch with user needs and possible opportunities</a:t>
            </a:r>
          </a:p>
          <a:p>
            <a:pPr lvl="1"/>
            <a:r>
              <a:rPr lang="en-US" dirty="0"/>
              <a:t>Provide users with update on SPoRT activities and plans</a:t>
            </a:r>
          </a:p>
          <a:p>
            <a:pPr lvl="1"/>
            <a:r>
              <a:rPr lang="en-US" dirty="0"/>
              <a:t>Allow users to share experiences and/or issues with transition or application of product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product training and/or assessment.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</a:rPr>
              <a:t>Agenda Example from May 2016 Alaska call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First half: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Quick review of select actions and associated issues</a:t>
            </a: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RGB Imagery: Ash-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Pavlof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Training and technical AWIPS issues</a:t>
            </a: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User Applications and/or Needs (input from WFOs, RFC, AAWU, CWSU)</a:t>
            </a: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Ongoing/Future: NUCAPS gridded data, ICESat-2, etc.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Second half: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Daytime Microphysics RGB and Summer Assessment (NOAA/JPSS)</a:t>
            </a:r>
          </a:p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NASA GPM-level 2 / -level 3 rain rates and upcoming assessment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6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Engagement</a:t>
            </a:r>
            <a:r>
              <a:rPr lang="en-US" dirty="0"/>
              <a:t>: </a:t>
            </a:r>
            <a:r>
              <a:rPr lang="en-US" dirty="0" smtClean="0"/>
              <a:t>Intensive Product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714" y="2057401"/>
            <a:ext cx="4025096" cy="4024125"/>
          </a:xfrm>
        </p:spPr>
        <p:txBody>
          <a:bodyPr>
            <a:noAutofit/>
          </a:bodyPr>
          <a:lstStyle/>
          <a:p>
            <a:r>
              <a:rPr lang="en-US" sz="1800" dirty="0"/>
              <a:t>Short </a:t>
            </a:r>
            <a:r>
              <a:rPr lang="en-US" sz="1800" dirty="0" smtClean="0"/>
              <a:t>testbed </a:t>
            </a:r>
            <a:r>
              <a:rPr lang="en-US" sz="1800" dirty="0"/>
              <a:t>period with select </a:t>
            </a:r>
            <a:r>
              <a:rPr lang="en-US" sz="1800" dirty="0" smtClean="0"/>
              <a:t>users </a:t>
            </a:r>
            <a:r>
              <a:rPr lang="en-US" sz="1800" dirty="0"/>
              <a:t>for “Trial” evaluation vs multiple users for </a:t>
            </a:r>
            <a:r>
              <a:rPr lang="en-US" sz="1800" dirty="0" smtClean="0"/>
              <a:t>an “Assessment”.</a:t>
            </a:r>
          </a:p>
          <a:p>
            <a:pPr lvl="1"/>
            <a:r>
              <a:rPr lang="en-US" sz="1800" dirty="0" smtClean="0"/>
              <a:t>Transition occurs community wide when users feel there’s high value</a:t>
            </a:r>
            <a:endParaRPr lang="en-US" sz="1800" dirty="0"/>
          </a:p>
          <a:p>
            <a:r>
              <a:rPr lang="en-US" sz="1800" dirty="0" smtClean="0"/>
              <a:t>Important to transition to “testbed” operations to determine “warts” that research validation may have missed in case studies.</a:t>
            </a:r>
            <a:endParaRPr lang="en-US" sz="1800" dirty="0"/>
          </a:p>
          <a:p>
            <a:r>
              <a:rPr lang="en-US" sz="1800" dirty="0"/>
              <a:t>Product and/or Training may need refinement based on results of user feedback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851" y="2063924"/>
            <a:ext cx="6907349" cy="45894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u="sng" dirty="0" smtClean="0"/>
              <a:t>SPoRT Assessments (Since ~2013):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70C0"/>
                </a:solidFill>
              </a:rPr>
              <a:t>QPE/LPW for atmospheric river and convection (Spring &amp; </a:t>
            </a:r>
            <a:r>
              <a:rPr lang="en-US" sz="1800" dirty="0" smtClean="0">
                <a:solidFill>
                  <a:srgbClr val="0070C0"/>
                </a:solidFill>
              </a:rPr>
              <a:t>Summer </a:t>
            </a:r>
            <a:r>
              <a:rPr lang="en-US" sz="1800" dirty="0">
                <a:solidFill>
                  <a:srgbClr val="0070C0"/>
                </a:solidFill>
              </a:rPr>
              <a:t>2013)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VIIRS Day-Night Band and other Nighttime Imagery Impacts (Summer 2013) 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NtMicro RGB to differentiate fog from low cloud (Fall/Winter 2013/14)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NASA/LIS Soil Moisture for Drought/Flood (Fall 2014)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NESDIS Snow Fall Rate (Winter 2014)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NtMicro vs 24-hr Micro RGB for Aviation (Winter 2014/15)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Disaster Assessment Toolkit (Spring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Total Lightning (</a:t>
            </a:r>
            <a:r>
              <a:rPr lang="en-US" sz="1900" dirty="0" err="1"/>
              <a:t>pGLM</a:t>
            </a:r>
            <a:r>
              <a:rPr lang="en-US" sz="1900" dirty="0"/>
              <a:t>) for Severe Weather (Spring 2015)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GOES-R CI for Aviation at CWSUs and WFOs (Summer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Total Lightning for Aviation Safety (Summer 2015)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24-hr Micro. RGB for Aviation (Summer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 smtClean="0"/>
              <a:t>NASA/LIS soil moisture, NASA/GPM </a:t>
            </a:r>
            <a:r>
              <a:rPr lang="en-US" sz="1900" dirty="0"/>
              <a:t>Rain Rate </a:t>
            </a:r>
            <a:r>
              <a:rPr lang="en-US" sz="1900" dirty="0" smtClean="0"/>
              <a:t>(Summer/Fall </a:t>
            </a:r>
            <a:r>
              <a:rPr lang="en-US" sz="1900" dirty="0"/>
              <a:t>2015)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NESDIS Snow Fall Rate (Winter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/>
              <a:t>AVHRR NtMicro RGB impacts to Aviation in Alaska (Winter 2015/16</a:t>
            </a:r>
            <a:r>
              <a:rPr lang="en-US" sz="19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70C0"/>
                </a:solidFill>
              </a:rPr>
              <a:t>JPSS/VIIRS Daytime Micro. RGB impacts to Aviation in Alaska (Summer 2016)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0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843" y="464992"/>
            <a:ext cx="9641889" cy="1293028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Engagement</a:t>
            </a:r>
            <a:r>
              <a:rPr lang="en-US" dirty="0"/>
              <a:t>: </a:t>
            </a:r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636" y="1881927"/>
            <a:ext cx="5892478" cy="4393833"/>
          </a:xfrm>
        </p:spPr>
        <p:txBody>
          <a:bodyPr>
            <a:normAutofit/>
          </a:bodyPr>
          <a:lstStyle/>
          <a:p>
            <a:pPr marL="285750" lvl="2" indent="-285750">
              <a:spcBef>
                <a:spcPts val="1000"/>
              </a:spcBef>
            </a:pPr>
            <a:r>
              <a:rPr lang="en-US" dirty="0" smtClean="0"/>
              <a:t>Feedback obtained in many ways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Site visits, coordination calls, individual calls, </a:t>
            </a:r>
            <a:br>
              <a:rPr lang="en-US" dirty="0" smtClean="0"/>
            </a:br>
            <a:r>
              <a:rPr lang="en-US" dirty="0" smtClean="0"/>
              <a:t>Blog posts </a:t>
            </a:r>
            <a:r>
              <a:rPr lang="en-US" sz="1200" i="1" dirty="0" smtClean="0"/>
              <a:t>(Wide World of SPoRT or otherwise)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E-mail discussions with local Advocates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For intensive evaluations:  Use of Google Form (see right as partial example)</a:t>
            </a:r>
          </a:p>
          <a:p>
            <a:pPr marL="1200150" lvl="4" indent="-285750">
              <a:spcBef>
                <a:spcPts val="1000"/>
              </a:spcBef>
            </a:pPr>
            <a:r>
              <a:rPr lang="en-US" dirty="0" smtClean="0"/>
              <a:t>“2-minute feedback form”</a:t>
            </a:r>
            <a:br>
              <a:rPr lang="en-US" dirty="0" smtClean="0"/>
            </a:br>
            <a:r>
              <a:rPr lang="en-US" dirty="0" smtClean="0"/>
              <a:t>Multiple choice / radio button questions to make it quick and easy</a:t>
            </a:r>
          </a:p>
          <a:p>
            <a:pPr marL="1657350" lvl="5" indent="-285750">
              <a:spcBef>
                <a:spcPts val="1000"/>
              </a:spcBef>
            </a:pPr>
            <a:r>
              <a:rPr lang="en-US" dirty="0" smtClean="0"/>
              <a:t>Can derive quantitative results</a:t>
            </a:r>
          </a:p>
          <a:p>
            <a:pPr marL="1200150" lvl="4" indent="-285750">
              <a:spcBef>
                <a:spcPts val="1000"/>
              </a:spcBef>
            </a:pPr>
            <a:r>
              <a:rPr lang="en-US" dirty="0" smtClean="0"/>
              <a:t>Optional “Comments” box for additional detail as needed.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Follow-up discussions to user feedback is very important to provide large impact/results </a:t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(see next slide end-to-end example)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4401" t="18343" r="25604"/>
          <a:stretch/>
        </p:blipFill>
        <p:spPr>
          <a:xfrm>
            <a:off x="6564085" y="1758020"/>
            <a:ext cx="4082144" cy="49881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47" y="4856651"/>
            <a:ext cx="3001040" cy="1805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98029" y="1340037"/>
            <a:ext cx="591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Online Feedback Form (partial) for Intensive Evaluations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2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322" y="1413233"/>
            <a:ext cx="5892478" cy="5023412"/>
          </a:xfrm>
        </p:spPr>
        <p:txBody>
          <a:bodyPr>
            <a:normAutofit fontScale="92500" lnSpcReduction="20000"/>
          </a:bodyPr>
          <a:lstStyle/>
          <a:p>
            <a:pPr marL="285750" lvl="2" indent="-285750">
              <a:spcBef>
                <a:spcPts val="1000"/>
              </a:spcBef>
            </a:pPr>
            <a:r>
              <a:rPr lang="en-US" dirty="0" smtClean="0"/>
              <a:t>End-to-end Dust RGB transition w/ ABQ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2011 Transition of multispectral imagery for MODIS. (VIIRS to follow in 2012)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Problem: </a:t>
            </a:r>
          </a:p>
          <a:p>
            <a:pPr marL="1200150" lvl="4" indent="-285750">
              <a:spcBef>
                <a:spcPts val="1000"/>
              </a:spcBef>
            </a:pPr>
            <a:r>
              <a:rPr lang="en-US" dirty="0" smtClean="0"/>
              <a:t>Dust plumes blend with surface and cloud features in single channel and True Color imagery.  </a:t>
            </a:r>
          </a:p>
          <a:p>
            <a:pPr marL="1200150" lvl="4" indent="-285750">
              <a:spcBef>
                <a:spcPts val="1000"/>
              </a:spcBef>
            </a:pPr>
            <a:r>
              <a:rPr lang="en-US" dirty="0" smtClean="0"/>
              <a:t>Dust hard to monitor at night. </a:t>
            </a:r>
          </a:p>
          <a:p>
            <a:pPr marL="1200150" lvl="4" indent="-285750">
              <a:spcBef>
                <a:spcPts val="1000"/>
              </a:spcBef>
            </a:pPr>
            <a:r>
              <a:rPr lang="en-US" dirty="0" smtClean="0"/>
              <a:t>Vast areas warned; few areas affected.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Solution/Evaluation: Dust RGB via MODIS &amp; VIIRS in 2012-2014 with 18 cases documented by ABQ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Dust RGB allows operational change to begin issuing Blowing </a:t>
            </a:r>
            <a:r>
              <a:rPr lang="en-US" dirty="0"/>
              <a:t>Dust Advisories and Dust Storm </a:t>
            </a:r>
            <a:r>
              <a:rPr lang="en-US" dirty="0" smtClean="0"/>
              <a:t>Warnings</a:t>
            </a:r>
            <a:r>
              <a:rPr lang="en-US" dirty="0"/>
              <a:t> </a:t>
            </a:r>
            <a:r>
              <a:rPr lang="en-US" dirty="0" smtClean="0"/>
              <a:t>in 2014</a:t>
            </a:r>
            <a:endParaRPr lang="en-US" dirty="0"/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Bryan </a:t>
            </a:r>
            <a:r>
              <a:rPr lang="en-US" dirty="0" err="1" smtClean="0"/>
              <a:t>Guyer</a:t>
            </a:r>
            <a:r>
              <a:rPr lang="en-US" dirty="0" smtClean="0"/>
              <a:t> of ABQ visits SPoRT in 2014 to present impact and describe limitations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SPoRT addresses bias issues between satellites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dirty="0" smtClean="0"/>
              <a:t>ABQ application of Dust RGB in operations is published in NWA JOM and peer-reviewed cases are used to create training in the form of 8 minute micro-lessons for eventual use in AWIPS Integrated Training </a:t>
            </a:r>
            <a:r>
              <a:rPr lang="en-US" dirty="0" smtClean="0"/>
              <a:t>Tool capabilities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06" y="1828800"/>
            <a:ext cx="5134354" cy="4812990"/>
          </a:xfrm>
          <a:prstGeom prst="rect">
            <a:avLst/>
          </a:prstGeom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6722872" y="1600200"/>
            <a:ext cx="4965192" cy="3383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>
              <a:schemeClr val="bg1"/>
            </a:glow>
          </a:effectLst>
        </p:spPr>
        <p:txBody>
          <a:bodyPr vert="horz" wrap="square" lIns="91440" tIns="45720" rIns="91440" bIns="45720" rtlCol="0">
            <a:spAutoFit/>
          </a:bodyPr>
          <a:lstStyle>
            <a:lvl1pPr indent="0" algn="ctr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u="none" smtClean="0">
                <a:solidFill>
                  <a:srgbClr val="FFFF00"/>
                </a:solidFill>
                <a:effectLst>
                  <a:glow>
                    <a:schemeClr val="bg1">
                      <a:alpha val="50000"/>
                    </a:schemeClr>
                  </a:glow>
                </a:effectLst>
              </a:defRPr>
            </a:lvl1pPr>
            <a:lvl2pPr marL="742950" indent="-28575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mtClean="0">
                <a:solidFill>
                  <a:schemeClr val="lt1"/>
                </a:solidFill>
                <a:effectLst>
                  <a:glow>
                    <a:schemeClr val="bg1">
                      <a:alpha val="50000"/>
                    </a:schemeClr>
                  </a:glow>
                </a:effectLst>
              </a:defRPr>
            </a:lvl2pPr>
            <a:lvl3pPr marL="1143000" indent="-2286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mtClean="0">
                <a:solidFill>
                  <a:schemeClr val="lt1"/>
                </a:solidFill>
                <a:effectLst>
                  <a:glow>
                    <a:schemeClr val="bg1">
                      <a:alpha val="50000"/>
                    </a:schemeClr>
                  </a:glow>
                </a:effectLst>
              </a:defRPr>
            </a:lvl3pPr>
            <a:lvl4pPr marL="1600200" indent="-2286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mtClean="0">
                <a:solidFill>
                  <a:schemeClr val="lt1"/>
                </a:solidFill>
                <a:effectLst>
                  <a:glow>
                    <a:schemeClr val="bg1">
                      <a:alpha val="50000"/>
                    </a:schemeClr>
                  </a:glow>
                </a:effectLst>
              </a:defRPr>
            </a:lvl4pPr>
            <a:lvl5pPr marL="2057400" indent="-2286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>
                <a:solidFill>
                  <a:schemeClr val="lt1"/>
                </a:solidFill>
                <a:effectLst>
                  <a:glow>
                    <a:schemeClr val="bg1">
                      <a:alpha val="50000"/>
                    </a:schemeClr>
                  </a:glow>
                </a:effectLst>
              </a:defRPr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lt1"/>
                </a:solidFill>
              </a:defRPr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lt1"/>
                </a:solidFill>
              </a:defRPr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lt1"/>
                </a:solidFill>
              </a:defRPr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1819 UTC Dust RGB &amp; Aviation Obs.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2277" y="6581001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Figure 4 from Fuell </a:t>
            </a:r>
            <a:r>
              <a:rPr lang="en-US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et. al. </a:t>
            </a:r>
            <a:r>
              <a:rPr lang="en-US" sz="12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2016</a:t>
            </a:r>
            <a:endParaRPr lang="en-US" sz="12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35843" y="464992"/>
            <a:ext cx="964188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User Engagement: User Feedback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6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381" y="764373"/>
            <a:ext cx="8859819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User </a:t>
            </a:r>
            <a:r>
              <a:rPr lang="en-US" dirty="0" smtClean="0"/>
              <a:t>Engagement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User Feedback via demonstrations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SPoRT support of OPG Demo. of H8/AHI multispectral imagery.</a:t>
            </a:r>
          </a:p>
          <a:p>
            <a:pPr lvl="1"/>
            <a:r>
              <a:rPr lang="en-US" dirty="0" smtClean="0"/>
              <a:t>Feedback: “</a:t>
            </a:r>
            <a:r>
              <a:rPr lang="en-US" dirty="0"/>
              <a:t>The workshop was excellent! I also took away a deeper understanding of how our collaborations over the years have paved the way for GOES-R. </a:t>
            </a:r>
            <a:r>
              <a:rPr lang="en-US" dirty="0" smtClean="0"/>
              <a:t>Looping </a:t>
            </a:r>
            <a:r>
              <a:rPr lang="en-US" dirty="0"/>
              <a:t>the RGB products was mind blowing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SPoRT support of HWT Demo. of proxy GLM total </a:t>
            </a:r>
            <a:r>
              <a:rPr lang="en-US" smtClean="0"/>
              <a:t>lightning product</a:t>
            </a:r>
            <a:endParaRPr lang="en-US" dirty="0" smtClean="0"/>
          </a:p>
        </p:txBody>
      </p:sp>
      <p:pic>
        <p:nvPicPr>
          <p:cNvPr id="5" name="NtMicroRGB_20160213_1510_175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2438" y="2298700"/>
            <a:ext cx="4541837" cy="3406775"/>
          </a:xfr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4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-User Engagement, Training Approaches,  Aplications Library version2.pptx" id="{9750713A-AF17-4DBC-902C-B7E590B0B344}" vid="{79216DF8-C772-46C0-B910-FB751E24E8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TrainingEngagementwide_SAC_2016_template</Template>
  <TotalTime>3627</TotalTime>
  <Words>2396</Words>
  <Application>Microsoft Office PowerPoint</Application>
  <PresentationFormat>Widescreen</PresentationFormat>
  <Paragraphs>300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Lucida Grande</vt:lpstr>
      <vt:lpstr>Tahoma</vt:lpstr>
      <vt:lpstr>Wingdings</vt:lpstr>
      <vt:lpstr>Vapor Trail</vt:lpstr>
      <vt:lpstr>Training Approaches and End-User Engagement</vt:lpstr>
      <vt:lpstr>User Engagement</vt:lpstr>
      <vt:lpstr>User Engagement: Advocates</vt:lpstr>
      <vt:lpstr>User Engagement: Site visits</vt:lpstr>
      <vt:lpstr>User Engagement:  Coordination Calls</vt:lpstr>
      <vt:lpstr>User Engagement: Intensive Product Evaluations</vt:lpstr>
      <vt:lpstr>User Engagement: User Feedback</vt:lpstr>
      <vt:lpstr>PowerPoint Presentation</vt:lpstr>
      <vt:lpstr>User Engagement:  User Feedback via demonstrations</vt:lpstr>
      <vt:lpstr>User Engagement: Transition to “Normal” Operations</vt:lpstr>
      <vt:lpstr>User Engagement: Blog &amp; Social Media</vt:lpstr>
      <vt:lpstr>Training</vt:lpstr>
      <vt:lpstr>Training: Teletraining (with SME)</vt:lpstr>
      <vt:lpstr>Training: Modules</vt:lpstr>
      <vt:lpstr>Training: micro-lesson</vt:lpstr>
      <vt:lpstr>Training: quick guide</vt:lpstr>
      <vt:lpstr>Application Library: Concept </vt:lpstr>
      <vt:lpstr>Applications Library: “1-minute” Format</vt:lpstr>
      <vt:lpstr>Applications Library - Short video</vt:lpstr>
      <vt:lpstr>Applications Library - micro-lesson</vt:lpstr>
      <vt:lpstr>RGB micro-lesson Example (8 minutes)</vt:lpstr>
      <vt:lpstr>AWIPS/CAVE  Integrated Training Tool</vt:lpstr>
      <vt:lpstr>Summary</vt:lpstr>
      <vt:lpstr>Future Transition/Training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End-User Engagement, Training Approaches,  Aplications Library</dc:title>
  <dc:creator>Fuell, Kevin K. (MSFC-ZP11)[UAH]</dc:creator>
  <cp:lastModifiedBy>Fuell, Kevin K. (MSFC-ZP11)[UAH]</cp:lastModifiedBy>
  <cp:revision>151</cp:revision>
  <cp:lastPrinted>2016-07-25T15:21:21Z</cp:lastPrinted>
  <dcterms:created xsi:type="dcterms:W3CDTF">2016-06-10T05:29:12Z</dcterms:created>
  <dcterms:modified xsi:type="dcterms:W3CDTF">2016-07-26T04:59:02Z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4DC25E23-AA8F-4A86-8564-5ADD1BDD090E</vt:lpwstr>
  </property>
  <property fmtid="{D5CDD505-2E9C-101B-9397-08002B2CF9AE}" pid="3" name="ArticulatePath">
    <vt:lpwstr>Presentation1</vt:lpwstr>
  </property>
</Properties>
</file>